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1"/>
  </p:notesMasterIdLst>
  <p:sldIdLst>
    <p:sldId id="268" r:id="rId2"/>
    <p:sldId id="319" r:id="rId3"/>
    <p:sldId id="342" r:id="rId4"/>
    <p:sldId id="343" r:id="rId5"/>
    <p:sldId id="344" r:id="rId6"/>
    <p:sldId id="345" r:id="rId7"/>
    <p:sldId id="346" r:id="rId8"/>
    <p:sldId id="347" r:id="rId9"/>
    <p:sldId id="348" r:id="rId10"/>
    <p:sldId id="349" r:id="rId11"/>
    <p:sldId id="350" r:id="rId12"/>
    <p:sldId id="351" r:id="rId13"/>
    <p:sldId id="352" r:id="rId14"/>
    <p:sldId id="353" r:id="rId15"/>
    <p:sldId id="354" r:id="rId16"/>
    <p:sldId id="355" r:id="rId17"/>
    <p:sldId id="356" r:id="rId18"/>
    <p:sldId id="357" r:id="rId19"/>
    <p:sldId id="341" r:id="rId20"/>
    <p:sldId id="338" r:id="rId21"/>
    <p:sldId id="339" r:id="rId22"/>
    <p:sldId id="340" r:id="rId23"/>
    <p:sldId id="358" r:id="rId24"/>
    <p:sldId id="359" r:id="rId25"/>
    <p:sldId id="360" r:id="rId26"/>
    <p:sldId id="361" r:id="rId27"/>
    <p:sldId id="362" r:id="rId28"/>
    <p:sldId id="363" r:id="rId29"/>
    <p:sldId id="364" r:id="rId30"/>
    <p:sldId id="365" r:id="rId31"/>
    <p:sldId id="366" r:id="rId32"/>
    <p:sldId id="367" r:id="rId33"/>
    <p:sldId id="368" r:id="rId34"/>
    <p:sldId id="369" r:id="rId35"/>
    <p:sldId id="370" r:id="rId36"/>
    <p:sldId id="371" r:id="rId37"/>
    <p:sldId id="372" r:id="rId38"/>
    <p:sldId id="373" r:id="rId39"/>
    <p:sldId id="374" r:id="rId40"/>
    <p:sldId id="375" r:id="rId41"/>
    <p:sldId id="376" r:id="rId42"/>
    <p:sldId id="377" r:id="rId43"/>
    <p:sldId id="378" r:id="rId44"/>
    <p:sldId id="379" r:id="rId45"/>
    <p:sldId id="380" r:id="rId46"/>
    <p:sldId id="381" r:id="rId47"/>
    <p:sldId id="382" r:id="rId48"/>
    <p:sldId id="383" r:id="rId49"/>
    <p:sldId id="384" r:id="rId50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9" autoAdjust="0"/>
    <p:restoredTop sz="93594" autoAdjust="0"/>
  </p:normalViewPr>
  <p:slideViewPr>
    <p:cSldViewPr>
      <p:cViewPr>
        <p:scale>
          <a:sx n="96" d="100"/>
          <a:sy n="96" d="100"/>
        </p:scale>
        <p:origin x="-2070" y="-55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6F1C55-56D9-4B01-A8B8-2F4DFB38D0A2}" type="datetimeFigureOut">
              <a:rPr lang="ru-RU" smtClean="0"/>
              <a:t>06.05.2024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0EE28B-6391-40E7-9DB3-5169A3BE1E9F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9013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AC3412-8E2C-4F8D-9F05-DFA65E521F41}" type="slidenum">
              <a:rPr lang="ru-RU" smtClean="0"/>
              <a:pPr/>
              <a:t>1</a:t>
            </a:fld>
            <a:endParaRPr lang="ru-RU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1pPr>
            <a:lvl2pPr marL="847260" indent="-325869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2pPr>
            <a:lvl3pPr marL="1303477" indent="-260695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3pPr>
            <a:lvl4pPr marL="1824868" indent="-260695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4pPr>
            <a:lvl5pPr marL="2346259" indent="-260695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5pPr>
            <a:lvl6pPr marL="2867650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6pPr>
            <a:lvl7pPr marL="3389041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7pPr>
            <a:lvl8pPr marL="3910432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8pPr>
            <a:lvl9pPr marL="4431822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D509F29-DBE4-49CF-93EC-F5AB3289EB13}" type="slidenum">
              <a:rPr lang="en-US" sz="1400"/>
              <a:pPr eaLnBrk="1" hangingPunct="1"/>
              <a:t>10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0852243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1pPr>
            <a:lvl2pPr marL="847260" indent="-325869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2pPr>
            <a:lvl3pPr marL="1303477" indent="-260695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3pPr>
            <a:lvl4pPr marL="1824868" indent="-260695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4pPr>
            <a:lvl5pPr marL="2346259" indent="-260695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5pPr>
            <a:lvl6pPr marL="2867650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6pPr>
            <a:lvl7pPr marL="3389041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7pPr>
            <a:lvl8pPr marL="3910432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8pPr>
            <a:lvl9pPr marL="4431822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D509F29-DBE4-49CF-93EC-F5AB3289EB13}" type="slidenum">
              <a:rPr lang="en-US" sz="1400"/>
              <a:pPr eaLnBrk="1" hangingPunct="1"/>
              <a:t>11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0852243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1pPr>
            <a:lvl2pPr marL="847260" indent="-325869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2pPr>
            <a:lvl3pPr marL="1303477" indent="-260695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3pPr>
            <a:lvl4pPr marL="1824868" indent="-260695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4pPr>
            <a:lvl5pPr marL="2346259" indent="-260695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5pPr>
            <a:lvl6pPr marL="2867650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6pPr>
            <a:lvl7pPr marL="3389041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7pPr>
            <a:lvl8pPr marL="3910432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8pPr>
            <a:lvl9pPr marL="4431822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D509F29-DBE4-49CF-93EC-F5AB3289EB13}" type="slidenum">
              <a:rPr lang="en-US" sz="1400"/>
              <a:pPr eaLnBrk="1" hangingPunct="1"/>
              <a:t>12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08522435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1pPr>
            <a:lvl2pPr marL="847260" indent="-325869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2pPr>
            <a:lvl3pPr marL="1303477" indent="-260695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3pPr>
            <a:lvl4pPr marL="1824868" indent="-260695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4pPr>
            <a:lvl5pPr marL="2346259" indent="-260695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5pPr>
            <a:lvl6pPr marL="2867650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6pPr>
            <a:lvl7pPr marL="3389041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7pPr>
            <a:lvl8pPr marL="3910432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8pPr>
            <a:lvl9pPr marL="4431822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D509F29-DBE4-49CF-93EC-F5AB3289EB13}" type="slidenum">
              <a:rPr lang="en-US" sz="1400"/>
              <a:pPr eaLnBrk="1" hangingPunct="1"/>
              <a:t>13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0852243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1pPr>
            <a:lvl2pPr marL="847260" indent="-325869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2pPr>
            <a:lvl3pPr marL="1303477" indent="-260695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3pPr>
            <a:lvl4pPr marL="1824868" indent="-260695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4pPr>
            <a:lvl5pPr marL="2346259" indent="-260695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5pPr>
            <a:lvl6pPr marL="2867650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6pPr>
            <a:lvl7pPr marL="3389041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7pPr>
            <a:lvl8pPr marL="3910432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8pPr>
            <a:lvl9pPr marL="4431822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D509F29-DBE4-49CF-93EC-F5AB3289EB13}" type="slidenum">
              <a:rPr lang="en-US" sz="1400"/>
              <a:pPr eaLnBrk="1" hangingPunct="1"/>
              <a:t>14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0852243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1pPr>
            <a:lvl2pPr marL="847260" indent="-325869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2pPr>
            <a:lvl3pPr marL="1303477" indent="-260695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3pPr>
            <a:lvl4pPr marL="1824868" indent="-260695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4pPr>
            <a:lvl5pPr marL="2346259" indent="-260695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5pPr>
            <a:lvl6pPr marL="2867650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6pPr>
            <a:lvl7pPr marL="3389041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7pPr>
            <a:lvl8pPr marL="3910432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8pPr>
            <a:lvl9pPr marL="4431822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D509F29-DBE4-49CF-93EC-F5AB3289EB13}" type="slidenum">
              <a:rPr lang="en-US" sz="1400"/>
              <a:pPr eaLnBrk="1" hangingPunct="1"/>
              <a:t>19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0852243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1pPr>
            <a:lvl2pPr marL="847260" indent="-325869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2pPr>
            <a:lvl3pPr marL="1303477" indent="-260695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3pPr>
            <a:lvl4pPr marL="1824868" indent="-260695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4pPr>
            <a:lvl5pPr marL="2346259" indent="-260695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5pPr>
            <a:lvl6pPr marL="2867650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6pPr>
            <a:lvl7pPr marL="3389041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7pPr>
            <a:lvl8pPr marL="3910432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8pPr>
            <a:lvl9pPr marL="4431822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D509F29-DBE4-49CF-93EC-F5AB3289EB13}" type="slidenum">
              <a:rPr lang="en-US" sz="1400"/>
              <a:pPr eaLnBrk="1" hangingPunct="1"/>
              <a:t>20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0852243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1pPr>
            <a:lvl2pPr marL="847260" indent="-325869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2pPr>
            <a:lvl3pPr marL="1303477" indent="-260695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3pPr>
            <a:lvl4pPr marL="1824868" indent="-260695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4pPr>
            <a:lvl5pPr marL="2346259" indent="-260695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5pPr>
            <a:lvl6pPr marL="2867650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6pPr>
            <a:lvl7pPr marL="3389041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7pPr>
            <a:lvl8pPr marL="3910432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8pPr>
            <a:lvl9pPr marL="4431822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D509F29-DBE4-49CF-93EC-F5AB3289EB13}" type="slidenum">
              <a:rPr lang="en-US" sz="1400"/>
              <a:pPr eaLnBrk="1" hangingPunct="1"/>
              <a:t>21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0852243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1pPr>
            <a:lvl2pPr marL="847260" indent="-325869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2pPr>
            <a:lvl3pPr marL="1303477" indent="-260695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3pPr>
            <a:lvl4pPr marL="1824868" indent="-260695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4pPr>
            <a:lvl5pPr marL="2346259" indent="-260695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5pPr>
            <a:lvl6pPr marL="2867650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6pPr>
            <a:lvl7pPr marL="3389041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7pPr>
            <a:lvl8pPr marL="3910432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8pPr>
            <a:lvl9pPr marL="4431822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D509F29-DBE4-49CF-93EC-F5AB3289EB13}" type="slidenum">
              <a:rPr lang="en-US" sz="1400"/>
              <a:pPr eaLnBrk="1" hangingPunct="1"/>
              <a:t>22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085224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1pPr>
            <a:lvl2pPr marL="847260" indent="-325869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2pPr>
            <a:lvl3pPr marL="1303477" indent="-260695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3pPr>
            <a:lvl4pPr marL="1824868" indent="-260695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4pPr>
            <a:lvl5pPr marL="2346259" indent="-260695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5pPr>
            <a:lvl6pPr marL="2867650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6pPr>
            <a:lvl7pPr marL="3389041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7pPr>
            <a:lvl8pPr marL="3910432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8pPr>
            <a:lvl9pPr marL="4431822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D509F29-DBE4-49CF-93EC-F5AB3289EB13}" type="slidenum">
              <a:rPr lang="en-US" sz="1400"/>
              <a:pPr eaLnBrk="1" hangingPunct="1"/>
              <a:t>2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085224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1pPr>
            <a:lvl2pPr marL="847260" indent="-325869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2pPr>
            <a:lvl3pPr marL="1303477" indent="-260695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3pPr>
            <a:lvl4pPr marL="1824868" indent="-260695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4pPr>
            <a:lvl5pPr marL="2346259" indent="-260695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5pPr>
            <a:lvl6pPr marL="2867650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6pPr>
            <a:lvl7pPr marL="3389041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7pPr>
            <a:lvl8pPr marL="3910432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8pPr>
            <a:lvl9pPr marL="4431822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D509F29-DBE4-49CF-93EC-F5AB3289EB13}" type="slidenum">
              <a:rPr lang="en-US" sz="1400"/>
              <a:pPr eaLnBrk="1" hangingPunct="1"/>
              <a:t>3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0852243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1pPr>
            <a:lvl2pPr marL="847260" indent="-325869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2pPr>
            <a:lvl3pPr marL="1303477" indent="-260695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3pPr>
            <a:lvl4pPr marL="1824868" indent="-260695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4pPr>
            <a:lvl5pPr marL="2346259" indent="-260695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5pPr>
            <a:lvl6pPr marL="2867650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6pPr>
            <a:lvl7pPr marL="3389041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7pPr>
            <a:lvl8pPr marL="3910432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8pPr>
            <a:lvl9pPr marL="4431822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D509F29-DBE4-49CF-93EC-F5AB3289EB13}" type="slidenum">
              <a:rPr lang="en-US" sz="1400"/>
              <a:pPr eaLnBrk="1" hangingPunct="1"/>
              <a:t>4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085224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1pPr>
            <a:lvl2pPr marL="847260" indent="-325869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2pPr>
            <a:lvl3pPr marL="1303477" indent="-260695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3pPr>
            <a:lvl4pPr marL="1824868" indent="-260695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4pPr>
            <a:lvl5pPr marL="2346259" indent="-260695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5pPr>
            <a:lvl6pPr marL="2867650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6pPr>
            <a:lvl7pPr marL="3389041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7pPr>
            <a:lvl8pPr marL="3910432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8pPr>
            <a:lvl9pPr marL="4431822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D509F29-DBE4-49CF-93EC-F5AB3289EB13}" type="slidenum">
              <a:rPr lang="en-US" sz="1400"/>
              <a:pPr eaLnBrk="1" hangingPunct="1"/>
              <a:t>5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0852243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1pPr>
            <a:lvl2pPr marL="847260" indent="-325869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2pPr>
            <a:lvl3pPr marL="1303477" indent="-260695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3pPr>
            <a:lvl4pPr marL="1824868" indent="-260695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4pPr>
            <a:lvl5pPr marL="2346259" indent="-260695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5pPr>
            <a:lvl6pPr marL="2867650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6pPr>
            <a:lvl7pPr marL="3389041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7pPr>
            <a:lvl8pPr marL="3910432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8pPr>
            <a:lvl9pPr marL="4431822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D509F29-DBE4-49CF-93EC-F5AB3289EB13}" type="slidenum">
              <a:rPr lang="en-US" sz="1400"/>
              <a:pPr eaLnBrk="1" hangingPunct="1"/>
              <a:t>6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085224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1pPr>
            <a:lvl2pPr marL="847260" indent="-325869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2pPr>
            <a:lvl3pPr marL="1303477" indent="-260695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3pPr>
            <a:lvl4pPr marL="1824868" indent="-260695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4pPr>
            <a:lvl5pPr marL="2346259" indent="-260695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5pPr>
            <a:lvl6pPr marL="2867650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6pPr>
            <a:lvl7pPr marL="3389041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7pPr>
            <a:lvl8pPr marL="3910432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8pPr>
            <a:lvl9pPr marL="4431822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D509F29-DBE4-49CF-93EC-F5AB3289EB13}" type="slidenum">
              <a:rPr lang="en-US" sz="1400"/>
              <a:pPr eaLnBrk="1" hangingPunct="1"/>
              <a:t>7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0852243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1pPr>
            <a:lvl2pPr marL="847260" indent="-325869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2pPr>
            <a:lvl3pPr marL="1303477" indent="-260695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3pPr>
            <a:lvl4pPr marL="1824868" indent="-260695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4pPr>
            <a:lvl5pPr marL="2346259" indent="-260695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5pPr>
            <a:lvl6pPr marL="2867650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6pPr>
            <a:lvl7pPr marL="3389041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7pPr>
            <a:lvl8pPr marL="3910432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8pPr>
            <a:lvl9pPr marL="4431822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D509F29-DBE4-49CF-93EC-F5AB3289EB13}" type="slidenum">
              <a:rPr lang="en-US" sz="1400"/>
              <a:pPr eaLnBrk="1" hangingPunct="1"/>
              <a:t>8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0852243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656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ru-RU" smtClean="0"/>
          </a:p>
        </p:txBody>
      </p:sp>
      <p:sp>
        <p:nvSpPr>
          <p:cNvPr id="6656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1pPr>
            <a:lvl2pPr marL="847260" indent="-325869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2pPr>
            <a:lvl3pPr marL="1303477" indent="-260695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3pPr>
            <a:lvl4pPr marL="1824868" indent="-260695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4pPr>
            <a:lvl5pPr marL="2346259" indent="-260695" eaLnBrk="0" hangingPunct="0">
              <a:defRPr sz="2700">
                <a:solidFill>
                  <a:schemeClr val="tx1"/>
                </a:solidFill>
                <a:latin typeface="Times New Roman" pitchFamily="18" charset="0"/>
              </a:defRPr>
            </a:lvl5pPr>
            <a:lvl6pPr marL="2867650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6pPr>
            <a:lvl7pPr marL="3389041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7pPr>
            <a:lvl8pPr marL="3910432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8pPr>
            <a:lvl9pPr marL="4431822" indent="-260695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8D509F29-DBE4-49CF-93EC-F5AB3289EB13}" type="slidenum">
              <a:rPr lang="en-US" sz="1400"/>
              <a:pPr eaLnBrk="1" hangingPunct="1"/>
              <a:t>9</a:t>
            </a:fld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085224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7FDDE-3B29-4E8A-8D57-2FDB6E7CD3E4}" type="datetimeFigureOut">
              <a:rPr lang="ru-RU" smtClean="0"/>
              <a:t>06.05.2024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1F0FD-2D6B-4D22-9C7F-68260D0983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491105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7FDDE-3B29-4E8A-8D57-2FDB6E7CD3E4}" type="datetimeFigureOut">
              <a:rPr lang="ru-RU" smtClean="0"/>
              <a:t>06.05.2024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1F0FD-2D6B-4D22-9C7F-68260D0983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68555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7FDDE-3B29-4E8A-8D57-2FDB6E7CD3E4}" type="datetimeFigureOut">
              <a:rPr lang="ru-RU" smtClean="0"/>
              <a:t>06.05.2024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1F0FD-2D6B-4D22-9C7F-68260D0983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13101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" userDrawn="1">
  <p:cSld name="Agenda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" hasCustomPrompt="1"/>
          </p:nvPr>
        </p:nvSpPr>
        <p:spPr>
          <a:xfrm>
            <a:off x="2770632" y="1676401"/>
            <a:ext cx="5868543" cy="4705349"/>
          </a:xfrm>
        </p:spPr>
        <p:txBody>
          <a:bodyPr numCol="2">
            <a:normAutofit/>
          </a:bodyPr>
          <a:lstStyle>
            <a:lvl1pPr marL="342900" indent="-342900">
              <a:lnSpc>
                <a:spcPct val="200000"/>
              </a:lnSpc>
              <a:buSzPct val="100000"/>
              <a:buFont typeface="+mj-lt"/>
              <a:buAutoNum type="arabicPeriod"/>
              <a:defRPr sz="1800" b="0">
                <a:solidFill>
                  <a:schemeClr val="tx1"/>
                </a:solidFill>
              </a:defRPr>
            </a:lvl1pPr>
            <a:lvl2pPr marL="800100" indent="-342900">
              <a:lnSpc>
                <a:spcPct val="100000"/>
              </a:lnSpc>
              <a:buSzPct val="400000"/>
              <a:buFont typeface="+mj-lt"/>
              <a:buAutoNum type="arabicPeriod"/>
              <a:defRPr b="0">
                <a:solidFill>
                  <a:schemeClr val="bg1"/>
                </a:solidFill>
              </a:defRPr>
            </a:lvl2pPr>
            <a:lvl3pPr marL="1257300" indent="-342900">
              <a:lnSpc>
                <a:spcPct val="100000"/>
              </a:lnSpc>
              <a:buSzPct val="400000"/>
              <a:buFont typeface="+mj-lt"/>
              <a:buAutoNum type="arabicPeriod"/>
              <a:defRPr b="0">
                <a:solidFill>
                  <a:schemeClr val="bg1"/>
                </a:solidFill>
              </a:defRPr>
            </a:lvl3pPr>
            <a:lvl4pPr>
              <a:lnSpc>
                <a:spcPct val="100000"/>
              </a:lnSpc>
              <a:buSzPct val="400000"/>
              <a:buFont typeface="+mj-lt"/>
              <a:buAutoNum type="arabicPeriod"/>
              <a:defRPr b="0">
                <a:solidFill>
                  <a:schemeClr val="bg1"/>
                </a:solidFill>
              </a:defRPr>
            </a:lvl4pPr>
            <a:lvl5pPr>
              <a:lnSpc>
                <a:spcPct val="100000"/>
              </a:lnSpc>
              <a:buSzPct val="400000"/>
              <a:buFont typeface="+mj-lt"/>
              <a:buAutoNum type="arabicPeriod"/>
              <a:defRPr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标题占位符 1">
            <a:extLst>
              <a:ext uri="{FF2B5EF4-FFF2-40B4-BE49-F238E27FC236}">
                <a16:creationId xmlns="" xmlns:a16="http://schemas.microsoft.com/office/drawing/2014/main" id="{9160DE19-F0E9-5B4E-B3D0-C688FF32F5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1" y="549274"/>
            <a:ext cx="2114226" cy="10301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>
              <a:defRPr sz="4800" b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Agenda</a:t>
            </a:r>
          </a:p>
        </p:txBody>
      </p:sp>
      <p:cxnSp>
        <p:nvCxnSpPr>
          <p:cNvPr id="8" name="直线连接符 7">
            <a:extLst>
              <a:ext uri="{FF2B5EF4-FFF2-40B4-BE49-F238E27FC236}">
                <a16:creationId xmlns="" xmlns:a16="http://schemas.microsoft.com/office/drawing/2014/main" id="{F5B932C7-232D-5C4F-A6F9-A229291CBABB}"/>
              </a:ext>
            </a:extLst>
          </p:cNvPr>
          <p:cNvCxnSpPr>
            <a:cxnSpLocks/>
          </p:cNvCxnSpPr>
          <p:nvPr userDrawn="1"/>
        </p:nvCxnSpPr>
        <p:spPr>
          <a:xfrm>
            <a:off x="494110" y="2060620"/>
            <a:ext cx="899420" cy="0"/>
          </a:xfrm>
          <a:prstGeom prst="line">
            <a:avLst/>
          </a:prstGeom>
          <a:ln w="508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形 15">
            <a:extLst>
              <a:ext uri="{FF2B5EF4-FFF2-40B4-BE49-F238E27FC236}">
                <a16:creationId xmlns="" xmlns:a16="http://schemas.microsoft.com/office/drawing/2014/main" id="{207166CE-B3D0-7C4C-BDBD-C5E75DF568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96094"/>
          <a:stretch/>
        </p:blipFill>
        <p:spPr>
          <a:xfrm rot="5400000">
            <a:off x="4333875" y="2053971"/>
            <a:ext cx="47625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9967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494109" y="1557338"/>
            <a:ext cx="7064600" cy="4824412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标题 1">
            <a:extLst>
              <a:ext uri="{FF2B5EF4-FFF2-40B4-BE49-F238E27FC236}">
                <a16:creationId xmlns="" xmlns:a16="http://schemas.microsoft.com/office/drawing/2014/main" id="{AB7CD6F3-C0B3-1F40-A0A8-8089D0DE5C5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" y="549275"/>
            <a:ext cx="7062398" cy="792163"/>
          </a:xfrm>
        </p:spPr>
        <p:txBody>
          <a:bodyPr>
            <a:normAutofit/>
          </a:bodyPr>
          <a:lstStyle>
            <a:lvl1pPr>
              <a:defRPr b="0"/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pic>
        <p:nvPicPr>
          <p:cNvPr id="5" name="图形 4">
            <a:extLst>
              <a:ext uri="{FF2B5EF4-FFF2-40B4-BE49-F238E27FC236}">
                <a16:creationId xmlns="" xmlns:a16="http://schemas.microsoft.com/office/drawing/2014/main" id="{3F2146C1-E75E-3346-8B09-41963D09470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"/>
              </a:ext>
            </a:extLst>
          </a:blip>
          <a:srcRect r="75333"/>
          <a:stretch/>
        </p:blipFill>
        <p:spPr>
          <a:xfrm>
            <a:off x="7875270" y="0"/>
            <a:ext cx="12687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8767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7FDDE-3B29-4E8A-8D57-2FDB6E7CD3E4}" type="datetimeFigureOut">
              <a:rPr lang="ru-RU" smtClean="0"/>
              <a:t>06.05.2024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1F0FD-2D6B-4D22-9C7F-68260D0983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497617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7FDDE-3B29-4E8A-8D57-2FDB6E7CD3E4}" type="datetimeFigureOut">
              <a:rPr lang="ru-RU" smtClean="0"/>
              <a:t>06.05.2024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1F0FD-2D6B-4D22-9C7F-68260D0983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1687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7FDDE-3B29-4E8A-8D57-2FDB6E7CD3E4}" type="datetimeFigureOut">
              <a:rPr lang="ru-RU" smtClean="0"/>
              <a:t>06.05.2024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1F0FD-2D6B-4D22-9C7F-68260D0983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75161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7FDDE-3B29-4E8A-8D57-2FDB6E7CD3E4}" type="datetimeFigureOut">
              <a:rPr lang="ru-RU" smtClean="0"/>
              <a:t>06.05.2024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1F0FD-2D6B-4D22-9C7F-68260D0983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3597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7FDDE-3B29-4E8A-8D57-2FDB6E7CD3E4}" type="datetimeFigureOut">
              <a:rPr lang="ru-RU" smtClean="0"/>
              <a:t>06.05.2024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1F0FD-2D6B-4D22-9C7F-68260D0983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758656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7FDDE-3B29-4E8A-8D57-2FDB6E7CD3E4}" type="datetimeFigureOut">
              <a:rPr lang="ru-RU" smtClean="0"/>
              <a:t>06.05.2024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1F0FD-2D6B-4D22-9C7F-68260D0983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6016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7FDDE-3B29-4E8A-8D57-2FDB6E7CD3E4}" type="datetimeFigureOut">
              <a:rPr lang="ru-RU" smtClean="0"/>
              <a:t>06.05.2024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1F0FD-2D6B-4D22-9C7F-68260D0983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467268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7FDDE-3B29-4E8A-8D57-2FDB6E7CD3E4}" type="datetimeFigureOut">
              <a:rPr lang="ru-RU" smtClean="0"/>
              <a:t>06.05.2024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11F0FD-2D6B-4D22-9C7F-68260D0983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71793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E7FDDE-3B29-4E8A-8D57-2FDB6E7CD3E4}" type="datetimeFigureOut">
              <a:rPr lang="ru-RU" smtClean="0"/>
              <a:t>06.05.2024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11F0FD-2D6B-4D22-9C7F-68260D098325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296184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4" Type="http://schemas.openxmlformats.org/officeDocument/2006/relationships/image" Target="../media/image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28794" y="2071678"/>
            <a:ext cx="535785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b="1" cap="all" dirty="0" smtClean="0">
                <a:solidFill>
                  <a:schemeClr val="bg1"/>
                </a:solidFill>
              </a:rPr>
              <a:t>Лекция </a:t>
            </a:r>
          </a:p>
          <a:p>
            <a:pPr algn="ctr"/>
            <a:r>
              <a:rPr lang="ru-RU" b="1" cap="all" dirty="0" smtClean="0">
                <a:solidFill>
                  <a:schemeClr val="bg1"/>
                </a:solidFill>
              </a:rPr>
              <a:t>На тему:</a:t>
            </a:r>
          </a:p>
          <a:p>
            <a:pPr algn="ctr"/>
            <a:r>
              <a:rPr lang="ru-RU" b="1" cap="all" dirty="0" smtClean="0">
                <a:solidFill>
                  <a:schemeClr val="bg1"/>
                </a:solidFill>
              </a:rPr>
              <a:t>«Доказательство </a:t>
            </a:r>
            <a:r>
              <a:rPr lang="ru-RU" b="1" cap="all" dirty="0" smtClean="0">
                <a:solidFill>
                  <a:schemeClr val="bg1"/>
                </a:solidFill>
              </a:rPr>
              <a:t>с нулевым разглашением»</a:t>
            </a:r>
            <a:br>
              <a:rPr lang="ru-RU" b="1" cap="all" dirty="0" smtClean="0">
                <a:solidFill>
                  <a:schemeClr val="bg1"/>
                </a:solidFill>
              </a:rPr>
            </a:br>
            <a:endParaRPr lang="ru-RU" b="1" cap="all" dirty="0" smtClean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43240" y="6072206"/>
            <a:ext cx="25717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1400" dirty="0" smtClean="0">
                <a:solidFill>
                  <a:schemeClr val="bg1"/>
                </a:solidFill>
              </a:rPr>
              <a:t>Москва, 20</a:t>
            </a:r>
            <a:r>
              <a:rPr lang="en-US" sz="1400" dirty="0" smtClean="0">
                <a:solidFill>
                  <a:schemeClr val="bg1"/>
                </a:solidFill>
              </a:rPr>
              <a:t>2</a:t>
            </a:r>
            <a:r>
              <a:rPr lang="ru-RU" sz="1400" dirty="0" smtClean="0">
                <a:solidFill>
                  <a:schemeClr val="bg1"/>
                </a:solidFill>
              </a:rPr>
              <a:t>4</a:t>
            </a:r>
            <a:endParaRPr lang="ru-RU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769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2411760" y="548680"/>
            <a:ext cx="4924129" cy="736909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sz="2394" dirty="0" smtClean="0">
                <a:solidFill>
                  <a:schemeClr val="bg1"/>
                </a:solidFill>
              </a:rPr>
              <a:t>Арифметическое переполнение и антипереполнение</a:t>
            </a:r>
            <a:endParaRPr lang="en-US" sz="2394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19875" y="1556792"/>
            <a:ext cx="72008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solidFill>
                  <a:schemeClr val="bg1"/>
                </a:solidFill>
              </a:rPr>
              <a:t>Uint</a:t>
            </a:r>
            <a:r>
              <a:rPr lang="en-US" dirty="0" smtClean="0">
                <a:solidFill>
                  <a:schemeClr val="bg1"/>
                </a:solidFill>
              </a:rPr>
              <a:t> 8 – [0,…,255]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sz="1400" dirty="0" smtClean="0">
                <a:solidFill>
                  <a:schemeClr val="bg1"/>
                </a:solidFill>
              </a:rPr>
              <a:t>Если сохранить 255 и добавить единицу, то получится 0 (арифметическое переполнение</a:t>
            </a:r>
            <a:r>
              <a:rPr lang="en-US" sz="1400" dirty="0" smtClean="0">
                <a:solidFill>
                  <a:schemeClr val="bg1"/>
                </a:solidFill>
              </a:rPr>
              <a:t>, overflow</a:t>
            </a:r>
            <a:r>
              <a:rPr lang="ru-RU" sz="1400" dirty="0" smtClean="0">
                <a:solidFill>
                  <a:schemeClr val="bg1"/>
                </a:solidFill>
              </a:rPr>
              <a:t>)</a:t>
            </a:r>
            <a:r>
              <a:rPr lang="en-US" sz="1400" dirty="0" smtClean="0">
                <a:solidFill>
                  <a:schemeClr val="bg1"/>
                </a:solidFill>
              </a:rPr>
              <a:t>?</a:t>
            </a:r>
          </a:p>
          <a:p>
            <a:r>
              <a:rPr lang="ru-RU" sz="1400" dirty="0" smtClean="0">
                <a:solidFill>
                  <a:schemeClr val="bg1"/>
                </a:solidFill>
              </a:rPr>
              <a:t>Если вычесть из переменной типа </a:t>
            </a:r>
            <a:r>
              <a:rPr lang="en-US" sz="1400" dirty="0" smtClean="0">
                <a:solidFill>
                  <a:schemeClr val="bg1"/>
                </a:solidFill>
              </a:rPr>
              <a:t>uint8 </a:t>
            </a:r>
            <a:r>
              <a:rPr lang="ru-RU" sz="1400" dirty="0" smtClean="0">
                <a:solidFill>
                  <a:schemeClr val="bg1"/>
                </a:solidFill>
              </a:rPr>
              <a:t>равной нулю единицу, то получится число 255 (арифметическое антипереполнение</a:t>
            </a:r>
            <a:r>
              <a:rPr lang="en-US" sz="1400" dirty="0">
                <a:solidFill>
                  <a:schemeClr val="bg1"/>
                </a:solidFill>
              </a:rPr>
              <a:t>,</a:t>
            </a:r>
            <a:r>
              <a:rPr lang="ru-RU" sz="1400" dirty="0" smtClean="0">
                <a:solidFill>
                  <a:schemeClr val="bg1"/>
                </a:solidFill>
              </a:rPr>
              <a:t> </a:t>
            </a:r>
            <a:r>
              <a:rPr lang="en-US" sz="1400" dirty="0" smtClean="0">
                <a:solidFill>
                  <a:schemeClr val="bg1"/>
                </a:solidFill>
              </a:rPr>
              <a:t>underflow</a:t>
            </a:r>
            <a:r>
              <a:rPr lang="ru-RU" sz="1400" dirty="0" smtClean="0">
                <a:solidFill>
                  <a:schemeClr val="bg1"/>
                </a:solidFill>
              </a:rPr>
              <a:t>)</a:t>
            </a:r>
            <a:r>
              <a:rPr lang="en-US" sz="1400" dirty="0" smtClean="0">
                <a:solidFill>
                  <a:schemeClr val="bg1"/>
                </a:solidFill>
              </a:rPr>
              <a:t>?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58292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2411760" y="116632"/>
            <a:ext cx="4924129" cy="736909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sz="2394" dirty="0" smtClean="0">
                <a:solidFill>
                  <a:schemeClr val="bg1"/>
                </a:solidFill>
              </a:rPr>
              <a:t>Арифметическое переполнение и антипереполнение</a:t>
            </a:r>
            <a:endParaRPr lang="en-US" sz="2394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49692" y="1477279"/>
            <a:ext cx="7200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Установка огромного периода блокировки: Пользователь, желая увеличить время блокировки своих средств, может вызвать функцию </a:t>
            </a:r>
            <a:r>
              <a:rPr lang="ru-RU" dirty="0" err="1">
                <a:solidFill>
                  <a:schemeClr val="bg1"/>
                </a:solidFill>
              </a:rPr>
              <a:t>increaseLockTime</a:t>
            </a:r>
            <a:r>
              <a:rPr lang="ru-RU" dirty="0">
                <a:solidFill>
                  <a:schemeClr val="bg1"/>
                </a:solidFill>
              </a:rPr>
              <a:t> и передать ей очень большое число. В тексте упоминается конкретный случай передачи числа </a:t>
            </a:r>
          </a:p>
          <a:p>
            <a:r>
              <a:rPr lang="ru-RU" dirty="0" smtClean="0">
                <a:solidFill>
                  <a:schemeClr val="bg1"/>
                </a:solidFill>
              </a:rPr>
              <a:t>2</a:t>
            </a:r>
            <a:r>
              <a:rPr lang="en-US" dirty="0" smtClean="0">
                <a:solidFill>
                  <a:schemeClr val="bg1"/>
                </a:solidFill>
              </a:rPr>
              <a:t>^2</a:t>
            </a:r>
            <a:r>
              <a:rPr lang="ru-RU" dirty="0" smtClean="0">
                <a:solidFill>
                  <a:schemeClr val="bg1"/>
                </a:solidFill>
              </a:rPr>
              <a:t>56−userLockTime</a:t>
            </a:r>
            <a:r>
              <a:rPr lang="en-US" dirty="0" smtClean="0">
                <a:solidFill>
                  <a:schemeClr val="bg1"/>
                </a:solidFill>
              </a:rPr>
              <a:t>,</a:t>
            </a:r>
            <a:endParaRPr lang="ru-RU" dirty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что </a:t>
            </a:r>
            <a:r>
              <a:rPr lang="ru-RU" dirty="0">
                <a:solidFill>
                  <a:schemeClr val="bg1"/>
                </a:solidFill>
              </a:rPr>
              <a:t>фактически является значением, достаточным для переполнения переменной </a:t>
            </a:r>
            <a:r>
              <a:rPr lang="ru-RU" dirty="0" err="1">
                <a:solidFill>
                  <a:schemeClr val="bg1"/>
                </a:solidFill>
              </a:rPr>
              <a:t>lockTime</a:t>
            </a:r>
            <a:r>
              <a:rPr lang="ru-RU" dirty="0">
                <a:solidFill>
                  <a:schemeClr val="bg1"/>
                </a:solidFill>
              </a:rPr>
              <a:t>.</a:t>
            </a:r>
          </a:p>
          <a:p>
            <a:r>
              <a:rPr lang="ru-RU" dirty="0">
                <a:solidFill>
                  <a:schemeClr val="bg1"/>
                </a:solidFill>
              </a:rPr>
              <a:t>Переполнение переменной </a:t>
            </a:r>
            <a:r>
              <a:rPr lang="ru-RU" dirty="0" err="1">
                <a:solidFill>
                  <a:schemeClr val="bg1"/>
                </a:solidFill>
              </a:rPr>
              <a:t>lockTime</a:t>
            </a:r>
            <a:r>
              <a:rPr lang="ru-RU" dirty="0">
                <a:solidFill>
                  <a:schemeClr val="bg1"/>
                </a:solidFill>
              </a:rPr>
              <a:t>: Такое большое число приводит к арифметическому переполнению переменной </a:t>
            </a:r>
            <a:r>
              <a:rPr lang="ru-RU" dirty="0" err="1">
                <a:solidFill>
                  <a:schemeClr val="bg1"/>
                </a:solidFill>
              </a:rPr>
              <a:t>lockTime</a:t>
            </a:r>
            <a:r>
              <a:rPr lang="ru-RU" dirty="0">
                <a:solidFill>
                  <a:schemeClr val="bg1"/>
                </a:solidFill>
              </a:rPr>
              <a:t>, что может обнулить </a:t>
            </a:r>
            <a:r>
              <a:rPr lang="ru-RU" dirty="0" smtClean="0">
                <a:solidFill>
                  <a:schemeClr val="bg1"/>
                </a:solidFill>
              </a:rPr>
              <a:t>время блокировки</a:t>
            </a:r>
            <a:r>
              <a:rPr lang="en-US" dirty="0" smtClean="0">
                <a:solidFill>
                  <a:schemeClr val="bg1"/>
                </a:solidFill>
              </a:rPr>
              <a:t>.</a:t>
            </a:r>
          </a:p>
          <a:p>
            <a:endParaRPr lang="en-US" dirty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Возможность </a:t>
            </a:r>
            <a:r>
              <a:rPr lang="ru-RU" dirty="0">
                <a:solidFill>
                  <a:schemeClr val="bg1"/>
                </a:solidFill>
              </a:rPr>
              <a:t>для злоумышленника: Если злоумышленник знает или предполагает, что время блокировки обнулено или установлено на недопустимо малый срок, он может попытаться инициировать транзакцию на вывод средств. Это возможно, если у злоумышленника есть доступ к аккаунту пользователя (например, через утерянный или украденный приватный ключ).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491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2411760" y="116632"/>
            <a:ext cx="4924129" cy="736909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sz="2394" dirty="0" smtClean="0">
                <a:solidFill>
                  <a:schemeClr val="bg1"/>
                </a:solidFill>
              </a:rPr>
              <a:t>Арифметическое переполнение и антипереполнение</a:t>
            </a:r>
            <a:endParaRPr lang="en-US" sz="2394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49692" y="1477279"/>
            <a:ext cx="72008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Меры предосторожности: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Ограничение </a:t>
            </a:r>
            <a:r>
              <a:rPr lang="ru-RU" dirty="0">
                <a:solidFill>
                  <a:schemeClr val="bg1"/>
                </a:solidFill>
              </a:rPr>
              <a:t>ввода: Смарт-контракты должны включать проверки на разумные пределы значений, которые могут быть введены в функции вроде </a:t>
            </a:r>
            <a:r>
              <a:rPr lang="ru-RU" dirty="0" err="1">
                <a:solidFill>
                  <a:schemeClr val="bg1"/>
                </a:solidFill>
              </a:rPr>
              <a:t>increaseLockTime</a:t>
            </a:r>
            <a:r>
              <a:rPr lang="ru-RU" dirty="0">
                <a:solidFill>
                  <a:schemeClr val="bg1"/>
                </a:solidFill>
              </a:rPr>
              <a:t>, чтобы избежать ситуаций с переполнением.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Безопасное </a:t>
            </a:r>
            <a:r>
              <a:rPr lang="ru-RU" dirty="0">
                <a:solidFill>
                  <a:schemeClr val="bg1"/>
                </a:solidFill>
              </a:rPr>
              <a:t>хранение ключей: Пользователям следует обеспечить безопасное хранение своих приватных ключей, чтобы предотвратить их попадание к злоумышленникам. Это включает использование аппаратных кошельков или других методов шифрования.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Использование </a:t>
            </a:r>
            <a:r>
              <a:rPr lang="ru-RU" dirty="0">
                <a:solidFill>
                  <a:schemeClr val="bg1"/>
                </a:solidFill>
              </a:rPr>
              <a:t>безопасных практик программирования: Разработчики смарт-контрактов должны использовать проверенные библиотеки (например, </a:t>
            </a:r>
            <a:r>
              <a:rPr lang="ru-RU" dirty="0" err="1">
                <a:solidFill>
                  <a:schemeClr val="bg1"/>
                </a:solidFill>
              </a:rPr>
              <a:t>OpenZeppelin’s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SafeMath</a:t>
            </a:r>
            <a:r>
              <a:rPr lang="ru-RU" dirty="0">
                <a:solidFill>
                  <a:schemeClr val="bg1"/>
                </a:solidFill>
              </a:rPr>
              <a:t> для </a:t>
            </a:r>
            <a:r>
              <a:rPr lang="ru-RU" dirty="0" err="1">
                <a:solidFill>
                  <a:schemeClr val="bg1"/>
                </a:solidFill>
              </a:rPr>
              <a:t>Solidity</a:t>
            </a:r>
            <a:r>
              <a:rPr lang="ru-RU" dirty="0">
                <a:solidFill>
                  <a:schemeClr val="bg1"/>
                </a:solidFill>
              </a:rPr>
              <a:t>) для предотвращения арифметических ошибок, включая переполнение и антипереполнение.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08910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2411760" y="116632"/>
            <a:ext cx="4924129" cy="736909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sz="2394" dirty="0" smtClean="0">
                <a:solidFill>
                  <a:schemeClr val="bg1"/>
                </a:solidFill>
              </a:rPr>
              <a:t>Арифметическое переполнение и антипереполнение</a:t>
            </a:r>
            <a:endParaRPr lang="en-US" sz="2394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49692" y="994856"/>
            <a:ext cx="7200800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pragma solidity &gt;=0.5.0;</a:t>
            </a:r>
          </a:p>
          <a:p>
            <a:r>
              <a:rPr lang="en-US" sz="1400" dirty="0">
                <a:solidFill>
                  <a:schemeClr val="bg1"/>
                </a:solidFill>
              </a:rPr>
              <a:t>// </a:t>
            </a:r>
            <a:r>
              <a:rPr lang="ru-RU" sz="1400" dirty="0">
                <a:solidFill>
                  <a:schemeClr val="bg1"/>
                </a:solidFill>
              </a:rPr>
              <a:t>Контракт </a:t>
            </a:r>
            <a:r>
              <a:rPr lang="en-US" sz="1400" dirty="0" err="1">
                <a:solidFill>
                  <a:schemeClr val="bg1"/>
                </a:solidFill>
              </a:rPr>
              <a:t>TimeLock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contract </a:t>
            </a:r>
            <a:r>
              <a:rPr lang="en-US" sz="1400" dirty="0" err="1">
                <a:solidFill>
                  <a:schemeClr val="bg1"/>
                </a:solidFill>
              </a:rPr>
              <a:t>TimeLock</a:t>
            </a:r>
            <a:r>
              <a:rPr lang="en-US" sz="1400" dirty="0">
                <a:solidFill>
                  <a:schemeClr val="bg1"/>
                </a:solidFill>
              </a:rPr>
              <a:t> {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// </a:t>
            </a:r>
            <a:r>
              <a:rPr lang="ru-RU" sz="1400" dirty="0">
                <a:solidFill>
                  <a:schemeClr val="bg1"/>
                </a:solidFill>
              </a:rPr>
              <a:t>Отображение для хранения балансов адресов</a:t>
            </a:r>
          </a:p>
          <a:p>
            <a:r>
              <a:rPr lang="ru-RU" sz="1400" dirty="0">
                <a:solidFill>
                  <a:schemeClr val="bg1"/>
                </a:solidFill>
              </a:rPr>
              <a:t>    </a:t>
            </a:r>
            <a:r>
              <a:rPr lang="en-US" sz="1400" dirty="0">
                <a:solidFill>
                  <a:schemeClr val="bg1"/>
                </a:solidFill>
              </a:rPr>
              <a:t>mapping(address =&gt; </a:t>
            </a:r>
            <a:r>
              <a:rPr lang="en-US" sz="1400" dirty="0" err="1">
                <a:solidFill>
                  <a:schemeClr val="bg1"/>
                </a:solidFill>
              </a:rPr>
              <a:t>uint</a:t>
            </a:r>
            <a:r>
              <a:rPr lang="en-US" sz="1400" dirty="0">
                <a:solidFill>
                  <a:schemeClr val="bg1"/>
                </a:solidFill>
              </a:rPr>
              <a:t>) public balances;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// </a:t>
            </a:r>
            <a:r>
              <a:rPr lang="ru-RU" sz="1400" dirty="0">
                <a:solidFill>
                  <a:schemeClr val="bg1"/>
                </a:solidFill>
              </a:rPr>
              <a:t>Отображение для хранения времени блокировки средств для каждого адреса</a:t>
            </a:r>
          </a:p>
          <a:p>
            <a:r>
              <a:rPr lang="ru-RU" sz="1400" dirty="0">
                <a:solidFill>
                  <a:schemeClr val="bg1"/>
                </a:solidFill>
              </a:rPr>
              <a:t>    </a:t>
            </a:r>
            <a:r>
              <a:rPr lang="en-US" sz="1400" dirty="0">
                <a:solidFill>
                  <a:schemeClr val="bg1"/>
                </a:solidFill>
              </a:rPr>
              <a:t>mapping(address =&gt; </a:t>
            </a:r>
            <a:r>
              <a:rPr lang="en-US" sz="1400" dirty="0" err="1">
                <a:solidFill>
                  <a:schemeClr val="bg1"/>
                </a:solidFill>
              </a:rPr>
              <a:t>uint</a:t>
            </a:r>
            <a:r>
              <a:rPr lang="en-US" sz="1400" dirty="0">
                <a:solidFill>
                  <a:schemeClr val="bg1"/>
                </a:solidFill>
              </a:rPr>
              <a:t>) public </a:t>
            </a:r>
            <a:r>
              <a:rPr lang="en-US" sz="1400" dirty="0" err="1">
                <a:solidFill>
                  <a:schemeClr val="bg1"/>
                </a:solidFill>
              </a:rPr>
              <a:t>lockTime</a:t>
            </a:r>
            <a:r>
              <a:rPr lang="en-US" sz="1400" dirty="0">
                <a:solidFill>
                  <a:schemeClr val="bg1"/>
                </a:solidFill>
              </a:rPr>
              <a:t>;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    // </a:t>
            </a:r>
            <a:r>
              <a:rPr lang="ru-RU" sz="1400" dirty="0">
                <a:solidFill>
                  <a:schemeClr val="bg1"/>
                </a:solidFill>
              </a:rPr>
              <a:t>Функция для внесения депозита</a:t>
            </a:r>
          </a:p>
          <a:p>
            <a:r>
              <a:rPr lang="ru-RU" sz="1400" dirty="0">
                <a:solidFill>
                  <a:schemeClr val="bg1"/>
                </a:solidFill>
              </a:rPr>
              <a:t>    </a:t>
            </a:r>
            <a:r>
              <a:rPr lang="en-US" sz="1400" dirty="0">
                <a:solidFill>
                  <a:schemeClr val="bg1"/>
                </a:solidFill>
              </a:rPr>
              <a:t>function deposit() public payable {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// </a:t>
            </a:r>
            <a:r>
              <a:rPr lang="ru-RU" sz="1400" dirty="0">
                <a:solidFill>
                  <a:schemeClr val="bg1"/>
                </a:solidFill>
              </a:rPr>
              <a:t>Увеличиваем баланс отправителя на сумму, которую он отправил</a:t>
            </a:r>
          </a:p>
          <a:p>
            <a:r>
              <a:rPr lang="ru-RU" sz="1400" dirty="0">
                <a:solidFill>
                  <a:schemeClr val="bg1"/>
                </a:solidFill>
              </a:rPr>
              <a:t>        </a:t>
            </a:r>
            <a:r>
              <a:rPr lang="en-US" sz="1400" dirty="0">
                <a:solidFill>
                  <a:schemeClr val="bg1"/>
                </a:solidFill>
              </a:rPr>
              <a:t>balances[</a:t>
            </a:r>
            <a:r>
              <a:rPr lang="en-US" sz="1400" dirty="0" err="1">
                <a:solidFill>
                  <a:schemeClr val="bg1"/>
                </a:solidFill>
              </a:rPr>
              <a:t>msg.sender</a:t>
            </a:r>
            <a:r>
              <a:rPr lang="en-US" sz="1400" dirty="0">
                <a:solidFill>
                  <a:schemeClr val="bg1"/>
                </a:solidFill>
              </a:rPr>
              <a:t>] += </a:t>
            </a:r>
            <a:r>
              <a:rPr lang="en-US" sz="1400" dirty="0" err="1">
                <a:solidFill>
                  <a:schemeClr val="bg1"/>
                </a:solidFill>
              </a:rPr>
              <a:t>msg.value</a:t>
            </a:r>
            <a:r>
              <a:rPr lang="en-US" sz="1400" dirty="0">
                <a:solidFill>
                  <a:schemeClr val="bg1"/>
                </a:solidFill>
              </a:rPr>
              <a:t>;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// </a:t>
            </a:r>
            <a:r>
              <a:rPr lang="ru-RU" sz="1400" dirty="0">
                <a:solidFill>
                  <a:schemeClr val="bg1"/>
                </a:solidFill>
              </a:rPr>
              <a:t>Устанавливаем время блокировки вклада на 1 неделю с текущего момента</a:t>
            </a:r>
          </a:p>
          <a:p>
            <a:r>
              <a:rPr lang="ru-RU" sz="1400" dirty="0">
                <a:solidFill>
                  <a:schemeClr val="bg1"/>
                </a:solidFill>
              </a:rPr>
              <a:t>        </a:t>
            </a:r>
            <a:r>
              <a:rPr lang="en-US" sz="1400" dirty="0" err="1">
                <a:solidFill>
                  <a:schemeClr val="bg1"/>
                </a:solidFill>
              </a:rPr>
              <a:t>lockTime</a:t>
            </a:r>
            <a:r>
              <a:rPr lang="en-US" sz="1400" dirty="0">
                <a:solidFill>
                  <a:schemeClr val="bg1"/>
                </a:solidFill>
              </a:rPr>
              <a:t>[</a:t>
            </a:r>
            <a:r>
              <a:rPr lang="en-US" sz="1400" dirty="0" err="1">
                <a:solidFill>
                  <a:schemeClr val="bg1"/>
                </a:solidFill>
              </a:rPr>
              <a:t>msg.sender</a:t>
            </a:r>
            <a:r>
              <a:rPr lang="en-US" sz="1400" dirty="0">
                <a:solidFill>
                  <a:schemeClr val="bg1"/>
                </a:solidFill>
              </a:rPr>
              <a:t>] = </a:t>
            </a:r>
            <a:r>
              <a:rPr lang="en-US" sz="1400" dirty="0" err="1">
                <a:solidFill>
                  <a:schemeClr val="bg1"/>
                </a:solidFill>
              </a:rPr>
              <a:t>block.timestamp</a:t>
            </a:r>
            <a:r>
              <a:rPr lang="en-US" sz="1400" dirty="0">
                <a:solidFill>
                  <a:schemeClr val="bg1"/>
                </a:solidFill>
              </a:rPr>
              <a:t> + 1 weeks;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}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42908527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2411760" y="116632"/>
            <a:ext cx="4924129" cy="736909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sz="2394" dirty="0" smtClean="0">
                <a:solidFill>
                  <a:schemeClr val="bg1"/>
                </a:solidFill>
              </a:rPr>
              <a:t>Арифметическое переполнение и антипереполнение</a:t>
            </a:r>
            <a:endParaRPr lang="en-US" sz="2394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49692" y="994856"/>
            <a:ext cx="72008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    </a:t>
            </a:r>
            <a:r>
              <a:rPr lang="en-US" sz="1400" dirty="0">
                <a:solidFill>
                  <a:schemeClr val="bg1"/>
                </a:solidFill>
              </a:rPr>
              <a:t>// </a:t>
            </a:r>
            <a:r>
              <a:rPr lang="ru-RU" sz="1400" dirty="0">
                <a:solidFill>
                  <a:schemeClr val="bg1"/>
                </a:solidFill>
              </a:rPr>
              <a:t>Функция для увеличения времени блокировки</a:t>
            </a:r>
          </a:p>
          <a:p>
            <a:r>
              <a:rPr lang="ru-RU" sz="1400" dirty="0">
                <a:solidFill>
                  <a:schemeClr val="bg1"/>
                </a:solidFill>
              </a:rPr>
              <a:t>    </a:t>
            </a:r>
            <a:r>
              <a:rPr lang="en-US" sz="1400" dirty="0">
                <a:solidFill>
                  <a:schemeClr val="bg1"/>
                </a:solidFill>
              </a:rPr>
              <a:t>function </a:t>
            </a:r>
            <a:r>
              <a:rPr lang="en-US" sz="1400" dirty="0" err="1">
                <a:solidFill>
                  <a:schemeClr val="bg1"/>
                </a:solidFill>
              </a:rPr>
              <a:t>increaseLockTime</a:t>
            </a:r>
            <a:r>
              <a:rPr lang="en-US" sz="1400" dirty="0">
                <a:solidFill>
                  <a:schemeClr val="bg1"/>
                </a:solidFill>
              </a:rPr>
              <a:t>(</a:t>
            </a:r>
            <a:r>
              <a:rPr lang="en-US" sz="1400" dirty="0" err="1">
                <a:solidFill>
                  <a:schemeClr val="bg1"/>
                </a:solidFill>
              </a:rPr>
              <a:t>uint</a:t>
            </a:r>
            <a:r>
              <a:rPr lang="en-US" sz="1400" dirty="0">
                <a:solidFill>
                  <a:schemeClr val="bg1"/>
                </a:solidFill>
              </a:rPr>
              <a:t> _</a:t>
            </a:r>
            <a:r>
              <a:rPr lang="en-US" sz="1400" dirty="0" err="1">
                <a:solidFill>
                  <a:schemeClr val="bg1"/>
                </a:solidFill>
              </a:rPr>
              <a:t>secondsToIncrease</a:t>
            </a:r>
            <a:r>
              <a:rPr lang="en-US" sz="1400" dirty="0">
                <a:solidFill>
                  <a:schemeClr val="bg1"/>
                </a:solidFill>
              </a:rPr>
              <a:t>) public {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// </a:t>
            </a:r>
            <a:r>
              <a:rPr lang="ru-RU" sz="1400" dirty="0">
                <a:solidFill>
                  <a:schemeClr val="bg1"/>
                </a:solidFill>
              </a:rPr>
              <a:t>Увеличиваем время блокировки для отправителя на указанное количество секунд</a:t>
            </a:r>
          </a:p>
          <a:p>
            <a:r>
              <a:rPr lang="ru-RU" sz="1400" dirty="0">
                <a:solidFill>
                  <a:schemeClr val="bg1"/>
                </a:solidFill>
              </a:rPr>
              <a:t>        </a:t>
            </a:r>
            <a:r>
              <a:rPr lang="en-US" sz="1400" dirty="0" err="1">
                <a:solidFill>
                  <a:schemeClr val="bg1"/>
                </a:solidFill>
              </a:rPr>
              <a:t>lockTime</a:t>
            </a:r>
            <a:r>
              <a:rPr lang="en-US" sz="1400" dirty="0">
                <a:solidFill>
                  <a:schemeClr val="bg1"/>
                </a:solidFill>
              </a:rPr>
              <a:t>[</a:t>
            </a:r>
            <a:r>
              <a:rPr lang="en-US" sz="1400" dirty="0" err="1">
                <a:solidFill>
                  <a:schemeClr val="bg1"/>
                </a:solidFill>
              </a:rPr>
              <a:t>msg.sender</a:t>
            </a:r>
            <a:r>
              <a:rPr lang="en-US" sz="1400" dirty="0">
                <a:solidFill>
                  <a:schemeClr val="bg1"/>
                </a:solidFill>
              </a:rPr>
              <a:t>] += _</a:t>
            </a:r>
            <a:r>
              <a:rPr lang="en-US" sz="1400" dirty="0" err="1">
                <a:solidFill>
                  <a:schemeClr val="bg1"/>
                </a:solidFill>
              </a:rPr>
              <a:t>secondsToIncrease</a:t>
            </a:r>
            <a:r>
              <a:rPr lang="en-US" sz="1400" dirty="0">
                <a:solidFill>
                  <a:schemeClr val="bg1"/>
                </a:solidFill>
              </a:rPr>
              <a:t>;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}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    // </a:t>
            </a:r>
            <a:r>
              <a:rPr lang="ru-RU" sz="1400" dirty="0">
                <a:solidFill>
                  <a:schemeClr val="bg1"/>
                </a:solidFill>
              </a:rPr>
              <a:t>Функция для снятия средств</a:t>
            </a:r>
          </a:p>
          <a:p>
            <a:r>
              <a:rPr lang="ru-RU" sz="1400" dirty="0">
                <a:solidFill>
                  <a:schemeClr val="bg1"/>
                </a:solidFill>
              </a:rPr>
              <a:t>    </a:t>
            </a:r>
            <a:r>
              <a:rPr lang="en-US" sz="1400" dirty="0">
                <a:solidFill>
                  <a:schemeClr val="bg1"/>
                </a:solidFill>
              </a:rPr>
              <a:t>function withdraw() public {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// </a:t>
            </a:r>
            <a:r>
              <a:rPr lang="ru-RU" sz="1400" dirty="0">
                <a:solidFill>
                  <a:schemeClr val="bg1"/>
                </a:solidFill>
              </a:rPr>
              <a:t>Проверяем, что баланс отправителя больше 0</a:t>
            </a:r>
          </a:p>
          <a:p>
            <a:r>
              <a:rPr lang="ru-RU" sz="1400" dirty="0">
                <a:solidFill>
                  <a:schemeClr val="bg1"/>
                </a:solidFill>
              </a:rPr>
              <a:t>        </a:t>
            </a:r>
            <a:r>
              <a:rPr lang="en-US" sz="1400" dirty="0">
                <a:solidFill>
                  <a:schemeClr val="bg1"/>
                </a:solidFill>
              </a:rPr>
              <a:t>require(balances[</a:t>
            </a:r>
            <a:r>
              <a:rPr lang="en-US" sz="1400" dirty="0" err="1">
                <a:solidFill>
                  <a:schemeClr val="bg1"/>
                </a:solidFill>
              </a:rPr>
              <a:t>msg.sender</a:t>
            </a:r>
            <a:r>
              <a:rPr lang="en-US" sz="1400" dirty="0">
                <a:solidFill>
                  <a:schemeClr val="bg1"/>
                </a:solidFill>
              </a:rPr>
              <a:t>] &gt; 0, "Insufficient balance to withdraw");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// </a:t>
            </a:r>
            <a:r>
              <a:rPr lang="ru-RU" sz="1400" dirty="0">
                <a:solidFill>
                  <a:schemeClr val="bg1"/>
                </a:solidFill>
              </a:rPr>
              <a:t>Проверяем, что текущее время больше времени блокировки</a:t>
            </a:r>
          </a:p>
          <a:p>
            <a:r>
              <a:rPr lang="ru-RU" sz="1400" dirty="0">
                <a:solidFill>
                  <a:schemeClr val="bg1"/>
                </a:solidFill>
              </a:rPr>
              <a:t>        </a:t>
            </a:r>
            <a:r>
              <a:rPr lang="en-US" sz="1400" dirty="0">
                <a:solidFill>
                  <a:schemeClr val="bg1"/>
                </a:solidFill>
              </a:rPr>
              <a:t>require(</a:t>
            </a:r>
            <a:r>
              <a:rPr lang="en-US" sz="1400" dirty="0" err="1">
                <a:solidFill>
                  <a:schemeClr val="bg1"/>
                </a:solidFill>
              </a:rPr>
              <a:t>block.timestamp</a:t>
            </a:r>
            <a:r>
              <a:rPr lang="en-US" sz="1400" dirty="0">
                <a:solidFill>
                  <a:schemeClr val="bg1"/>
                </a:solidFill>
              </a:rPr>
              <a:t> &gt; </a:t>
            </a:r>
            <a:r>
              <a:rPr lang="en-US" sz="1400" dirty="0" err="1">
                <a:solidFill>
                  <a:schemeClr val="bg1"/>
                </a:solidFill>
              </a:rPr>
              <a:t>lockTime</a:t>
            </a:r>
            <a:r>
              <a:rPr lang="en-US" sz="1400" dirty="0">
                <a:solidFill>
                  <a:schemeClr val="bg1"/>
                </a:solidFill>
              </a:rPr>
              <a:t>[</a:t>
            </a:r>
            <a:r>
              <a:rPr lang="en-US" sz="1400" dirty="0" err="1">
                <a:solidFill>
                  <a:schemeClr val="bg1"/>
                </a:solidFill>
              </a:rPr>
              <a:t>msg.sender</a:t>
            </a:r>
            <a:r>
              <a:rPr lang="en-US" sz="1400" dirty="0">
                <a:solidFill>
                  <a:schemeClr val="bg1"/>
                </a:solidFill>
              </a:rPr>
              <a:t>], "Cannot withdraw as lock time has not expired");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// </a:t>
            </a:r>
            <a:r>
              <a:rPr lang="ru-RU" sz="1400" dirty="0">
                <a:solidFill>
                  <a:schemeClr val="bg1"/>
                </a:solidFill>
              </a:rPr>
              <a:t>Переменная для хранения баланса отправителя</a:t>
            </a:r>
          </a:p>
          <a:p>
            <a:r>
              <a:rPr lang="ru-RU" sz="1400" dirty="0">
                <a:solidFill>
                  <a:schemeClr val="bg1"/>
                </a:solidFill>
              </a:rPr>
              <a:t>        </a:t>
            </a:r>
            <a:r>
              <a:rPr lang="en-US" sz="1400" dirty="0" err="1">
                <a:solidFill>
                  <a:schemeClr val="bg1"/>
                </a:solidFill>
              </a:rPr>
              <a:t>uint</a:t>
            </a:r>
            <a:r>
              <a:rPr lang="en-US" sz="1400" dirty="0">
                <a:solidFill>
                  <a:schemeClr val="bg1"/>
                </a:solidFill>
              </a:rPr>
              <a:t> balance = balances[</a:t>
            </a:r>
            <a:r>
              <a:rPr lang="en-US" sz="1400" dirty="0" err="1">
                <a:solidFill>
                  <a:schemeClr val="bg1"/>
                </a:solidFill>
              </a:rPr>
              <a:t>msg.sender</a:t>
            </a:r>
            <a:r>
              <a:rPr lang="en-US" sz="1400" dirty="0">
                <a:solidFill>
                  <a:schemeClr val="bg1"/>
                </a:solidFill>
              </a:rPr>
              <a:t>];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// </a:t>
            </a:r>
            <a:r>
              <a:rPr lang="ru-RU" sz="1400" dirty="0">
                <a:solidFill>
                  <a:schemeClr val="bg1"/>
                </a:solidFill>
              </a:rPr>
              <a:t>Обнуляем баланс отправителя</a:t>
            </a:r>
          </a:p>
          <a:p>
            <a:r>
              <a:rPr lang="ru-RU" sz="1400" dirty="0">
                <a:solidFill>
                  <a:schemeClr val="bg1"/>
                </a:solidFill>
              </a:rPr>
              <a:t>        </a:t>
            </a:r>
            <a:r>
              <a:rPr lang="en-US" sz="1400" dirty="0">
                <a:solidFill>
                  <a:schemeClr val="bg1"/>
                </a:solidFill>
              </a:rPr>
              <a:t>balances[</a:t>
            </a:r>
            <a:r>
              <a:rPr lang="en-US" sz="1400" dirty="0" err="1">
                <a:solidFill>
                  <a:schemeClr val="bg1"/>
                </a:solidFill>
              </a:rPr>
              <a:t>msg.sender</a:t>
            </a:r>
            <a:r>
              <a:rPr lang="en-US" sz="1400" dirty="0">
                <a:solidFill>
                  <a:schemeClr val="bg1"/>
                </a:solidFill>
              </a:rPr>
              <a:t>] = 0;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// </a:t>
            </a:r>
            <a:r>
              <a:rPr lang="ru-RU" sz="1400" dirty="0">
                <a:solidFill>
                  <a:schemeClr val="bg1"/>
                </a:solidFill>
              </a:rPr>
              <a:t>Переводим средства на адрес отправителя</a:t>
            </a:r>
          </a:p>
          <a:p>
            <a:r>
              <a:rPr lang="ru-RU" sz="1400" dirty="0">
                <a:solidFill>
                  <a:schemeClr val="bg1"/>
                </a:solidFill>
              </a:rPr>
              <a:t>        </a:t>
            </a:r>
            <a:r>
              <a:rPr lang="en-US" sz="1400" dirty="0">
                <a:solidFill>
                  <a:schemeClr val="bg1"/>
                </a:solidFill>
              </a:rPr>
              <a:t>payable(</a:t>
            </a:r>
            <a:r>
              <a:rPr lang="en-US" sz="1400" dirty="0" err="1">
                <a:solidFill>
                  <a:schemeClr val="bg1"/>
                </a:solidFill>
              </a:rPr>
              <a:t>msg.sender</a:t>
            </a:r>
            <a:r>
              <a:rPr lang="en-US" sz="1400" dirty="0">
                <a:solidFill>
                  <a:schemeClr val="bg1"/>
                </a:solidFill>
              </a:rPr>
              <a:t>).transfer(balance);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}</a:t>
            </a:r>
          </a:p>
          <a:p>
            <a:r>
              <a:rPr lang="en-US" sz="1400" dirty="0">
                <a:solidFill>
                  <a:schemeClr val="bg1"/>
                </a:solidFill>
              </a:rPr>
              <a:t>}</a:t>
            </a:r>
          </a:p>
          <a:p>
            <a:r>
              <a:rPr lang="ru-RU" sz="1400" dirty="0" smtClean="0">
                <a:solidFill>
                  <a:schemeClr val="bg1"/>
                </a:solidFill>
              </a:rPr>
              <a:t>.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1159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dirty="0" err="1">
                <a:solidFill>
                  <a:schemeClr val="bg1"/>
                </a:solidFill>
              </a:rPr>
              <a:t>Основы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доказательства</a:t>
            </a:r>
            <a:r>
              <a:rPr dirty="0">
                <a:solidFill>
                  <a:schemeClr val="bg1"/>
                </a:solidFill>
              </a:rPr>
              <a:t> с </a:t>
            </a:r>
            <a:r>
              <a:rPr dirty="0" err="1">
                <a:solidFill>
                  <a:schemeClr val="bg1"/>
                </a:solidFill>
              </a:rPr>
              <a:t>нулевым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знанием</a:t>
            </a:r>
            <a:endParaRPr dirty="0">
              <a:solidFill>
                <a:schemeClr val="bg1"/>
              </a:solidFill>
            </a:endParaRPr>
          </a:p>
          <a:p>
            <a:r>
              <a:rPr dirty="0" err="1">
                <a:solidFill>
                  <a:schemeClr val="bg1"/>
                </a:solidFill>
              </a:rPr>
              <a:t>Шаги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алгоритма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доказательства</a:t>
            </a:r>
            <a:endParaRPr dirty="0">
              <a:solidFill>
                <a:schemeClr val="bg1"/>
              </a:solidFill>
            </a:endParaRPr>
          </a:p>
          <a:p>
            <a:r>
              <a:rPr dirty="0" err="1">
                <a:solidFill>
                  <a:schemeClr val="bg1"/>
                </a:solidFill>
              </a:rPr>
              <a:t>Пример</a:t>
            </a:r>
            <a:r>
              <a:rPr dirty="0">
                <a:solidFill>
                  <a:schemeClr val="bg1"/>
                </a:solidFill>
              </a:rPr>
              <a:t> с </a:t>
            </a:r>
            <a:r>
              <a:rPr dirty="0" err="1">
                <a:solidFill>
                  <a:schemeClr val="bg1"/>
                </a:solidFill>
              </a:rPr>
              <a:t>протоколом</a:t>
            </a:r>
            <a:endParaRPr dirty="0">
              <a:solidFill>
                <a:schemeClr val="bg1"/>
              </a:solidFill>
            </a:endParaRPr>
          </a:p>
          <a:p>
            <a:r>
              <a:rPr dirty="0" err="1">
                <a:solidFill>
                  <a:schemeClr val="bg1"/>
                </a:solidFill>
              </a:rPr>
              <a:t>Применение</a:t>
            </a:r>
            <a:r>
              <a:rPr dirty="0">
                <a:solidFill>
                  <a:schemeClr val="bg1"/>
                </a:solidFill>
              </a:rPr>
              <a:t> и </a:t>
            </a:r>
            <a:r>
              <a:rPr dirty="0" err="1" smtClean="0">
                <a:solidFill>
                  <a:schemeClr val="bg1"/>
                </a:solidFill>
              </a:rPr>
              <a:t>значение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5725" y="190498"/>
            <a:ext cx="7029449" cy="717551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Доказательства с нулевым знанием</a:t>
            </a:r>
          </a:p>
        </p:txBody>
      </p:sp>
    </p:spTree>
    <p:extLst>
      <p:ext uri="{BB962C8B-B14F-4D97-AF65-F5344CB8AC3E}">
        <p14:creationId xmlns:p14="http://schemas.microsoft.com/office/powerpoint/2010/main" val="1129191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Доказательство</a:t>
            </a:r>
            <a:r>
              <a:rPr sz="2400" dirty="0">
                <a:solidFill>
                  <a:schemeClr val="bg1"/>
                </a:solidFill>
              </a:rPr>
              <a:t> с </a:t>
            </a:r>
            <a:r>
              <a:rPr sz="2400" dirty="0" err="1">
                <a:solidFill>
                  <a:schemeClr val="bg1"/>
                </a:solidFill>
              </a:rPr>
              <a:t>нулевым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знанием</a:t>
            </a:r>
            <a:r>
              <a:rPr sz="2400" dirty="0">
                <a:solidFill>
                  <a:schemeClr val="bg1"/>
                </a:solidFill>
              </a:rPr>
              <a:t> — </a:t>
            </a:r>
            <a:r>
              <a:rPr sz="2400" dirty="0" err="1">
                <a:solidFill>
                  <a:schemeClr val="bg1"/>
                </a:solidFill>
              </a:rPr>
              <a:t>это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криптографический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метод</a:t>
            </a:r>
            <a:r>
              <a:rPr sz="2400" dirty="0">
                <a:solidFill>
                  <a:schemeClr val="bg1"/>
                </a:solidFill>
              </a:rPr>
              <a:t>, </a:t>
            </a:r>
            <a:r>
              <a:rPr sz="2400" dirty="0" err="1">
                <a:solidFill>
                  <a:schemeClr val="bg1"/>
                </a:solidFill>
              </a:rPr>
              <a:t>позволяющий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одной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стороне</a:t>
            </a:r>
            <a:r>
              <a:rPr sz="2400" dirty="0">
                <a:solidFill>
                  <a:schemeClr val="bg1"/>
                </a:solidFill>
              </a:rPr>
              <a:t> (</a:t>
            </a:r>
            <a:r>
              <a:rPr sz="2400" dirty="0" err="1">
                <a:solidFill>
                  <a:schemeClr val="bg1"/>
                </a:solidFill>
              </a:rPr>
              <a:t>доказывающей</a:t>
            </a:r>
            <a:r>
              <a:rPr sz="2400" dirty="0">
                <a:solidFill>
                  <a:schemeClr val="bg1"/>
                </a:solidFill>
              </a:rPr>
              <a:t>) </a:t>
            </a:r>
            <a:r>
              <a:rPr sz="2400" dirty="0" err="1">
                <a:solidFill>
                  <a:schemeClr val="bg1"/>
                </a:solidFill>
              </a:rPr>
              <a:t>убедить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другую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сторону</a:t>
            </a:r>
            <a:r>
              <a:rPr sz="2400" dirty="0">
                <a:solidFill>
                  <a:schemeClr val="bg1"/>
                </a:solidFill>
              </a:rPr>
              <a:t> (</a:t>
            </a:r>
            <a:r>
              <a:rPr sz="2400" dirty="0" err="1">
                <a:solidFill>
                  <a:schemeClr val="bg1"/>
                </a:solidFill>
              </a:rPr>
              <a:t>проверяющую</a:t>
            </a:r>
            <a:r>
              <a:rPr sz="2400" dirty="0">
                <a:solidFill>
                  <a:schemeClr val="bg1"/>
                </a:solidFill>
              </a:rPr>
              <a:t>) в </a:t>
            </a:r>
            <a:r>
              <a:rPr sz="2400" dirty="0" err="1">
                <a:solidFill>
                  <a:schemeClr val="bg1"/>
                </a:solidFill>
              </a:rPr>
              <a:t>истинности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утверждения</a:t>
            </a:r>
            <a:r>
              <a:rPr sz="2400" dirty="0">
                <a:solidFill>
                  <a:schemeClr val="bg1"/>
                </a:solidFill>
              </a:rPr>
              <a:t>, </a:t>
            </a:r>
            <a:r>
              <a:rPr sz="2400" dirty="0" err="1">
                <a:solidFill>
                  <a:schemeClr val="bg1"/>
                </a:solidFill>
              </a:rPr>
              <a:t>не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раскрывая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никакой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другой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информации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кроме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самого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факта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истинности</a:t>
            </a:r>
            <a:r>
              <a:rPr sz="2400" dirty="0">
                <a:solidFill>
                  <a:schemeClr val="bg1"/>
                </a:solidFill>
              </a:rPr>
              <a:t> </a:t>
            </a:r>
            <a:r>
              <a:rPr sz="2400" dirty="0" err="1">
                <a:solidFill>
                  <a:schemeClr val="bg1"/>
                </a:solidFill>
              </a:rPr>
              <a:t>утверждения</a:t>
            </a:r>
            <a:r>
              <a:rPr sz="240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dirty="0" smtClean="0"/>
              <a:t> </a:t>
            </a:r>
            <a:r>
              <a:rPr dirty="0" err="1">
                <a:solidFill>
                  <a:schemeClr val="bg1"/>
                </a:solidFill>
              </a:rPr>
              <a:t>Что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такое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доказательство</a:t>
            </a:r>
            <a:r>
              <a:rPr dirty="0">
                <a:solidFill>
                  <a:schemeClr val="bg1"/>
                </a:solidFill>
              </a:rPr>
              <a:t> с </a:t>
            </a:r>
            <a:r>
              <a:rPr dirty="0" err="1">
                <a:solidFill>
                  <a:schemeClr val="bg1"/>
                </a:solidFill>
              </a:rPr>
              <a:t>нулевым</a:t>
            </a:r>
            <a:r>
              <a:rPr dirty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знанием</a:t>
            </a:r>
            <a:r>
              <a:rPr dirty="0">
                <a:solidFill>
                  <a:schemeClr val="bg1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9195562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1600" y="260648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Доказательства с нулевым знанием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71599" y="1150908"/>
            <a:ext cx="742793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Боб должен принять решение о допуске Алисы к информации, хранящейся в сети, но при этом Алиса не хочет чтобы кто-то прослушал канал передачи данных и сам сервер получил знание о её пароле. Т.е. Боб получает «нулевое знание» о пароле Алисы, но уверен, что у Алисы такой пароль есть.</a:t>
            </a:r>
          </a:p>
          <a:p>
            <a:pPr algn="just"/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NP-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полнота задачи означает, что время решения задачи растёт экспоненциально с ростом размера задачи.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Правильная окраска – это такая когда любые две вершины, соединенные одним ребром, окрашены разными цветами.</a:t>
            </a:r>
            <a:endParaRPr lang="ru-RU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71899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mponentBackground1">
            <a:extLst>
              <a:ext uri="{FF2B5EF4-FFF2-40B4-BE49-F238E27FC236}">
                <a16:creationId xmlns="" xmlns:a16="http://schemas.microsoft.com/office/drawing/2014/main" id="{04251C28-D479-AB29-A447-22BDEA0C658F}"/>
              </a:ext>
            </a:extLst>
          </p:cNvPr>
          <p:cNvSpPr/>
          <p:nvPr/>
        </p:nvSpPr>
        <p:spPr>
          <a:xfrm>
            <a:off x="2300096" y="699323"/>
            <a:ext cx="4593337" cy="1739811"/>
          </a:xfrm>
          <a:prstGeom prst="roundRect">
            <a:avLst>
              <a:gd name="adj" fmla="val 6488"/>
            </a:avLst>
          </a:prstGeom>
          <a:solidFill>
            <a:schemeClr val="bg1"/>
          </a:solidFill>
          <a:ln w="25400" cap="rnd">
            <a:solidFill>
              <a:schemeClr val="bg2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r>
              <a:rPr lang="en-US" altLang="zh-CN" sz="2000" b="1" dirty="0">
                <a:solidFill>
                  <a:schemeClr val="bg1"/>
                </a:solidFill>
              </a:rPr>
              <a:t>o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Bullet1">
            <a:extLst>
              <a:ext uri="{FF2B5EF4-FFF2-40B4-BE49-F238E27FC236}">
                <a16:creationId xmlns="" xmlns:a16="http://schemas.microsoft.com/office/drawing/2014/main" id="{CCA6CB01-52BF-559E-B071-E89F77FAD70E}"/>
              </a:ext>
            </a:extLst>
          </p:cNvPr>
          <p:cNvSpPr txBox="1"/>
          <p:nvPr/>
        </p:nvSpPr>
        <p:spPr>
          <a:xfrm>
            <a:off x="3277730" y="924420"/>
            <a:ext cx="3417581" cy="729720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/>
          <a:p>
            <a:r>
              <a:rPr lang="en-US" altLang="zh-CN" sz="2000" b="1" dirty="0"/>
              <a:t>Конфиденциальность</a:t>
            </a:r>
          </a:p>
        </p:txBody>
      </p:sp>
      <p:sp>
        <p:nvSpPr>
          <p:cNvPr id="6" name="Text1">
            <a:extLst>
              <a:ext uri="{FF2B5EF4-FFF2-40B4-BE49-F238E27FC236}">
                <a16:creationId xmlns="" xmlns:a16="http://schemas.microsoft.com/office/drawing/2014/main" id="{9569CD03-CABB-2959-FB2D-36275A22237C}"/>
              </a:ext>
            </a:extLst>
          </p:cNvPr>
          <p:cNvSpPr txBox="1"/>
          <p:nvPr/>
        </p:nvSpPr>
        <p:spPr>
          <a:xfrm>
            <a:off x="3277731" y="1374243"/>
            <a:ext cx="3417581" cy="729720"/>
          </a:xfrm>
          <a:prstGeom prst="rect">
            <a:avLst/>
          </a:prstGeom>
          <a:noFill/>
        </p:spPr>
        <p:txBody>
          <a:bodyPr wrap="square" rtlCol="0" anchor="t" anchorCtr="0">
            <a:normAutofit fontScale="92500" lnSpcReduction="20000"/>
          </a:bodyPr>
          <a:lstStyle/>
          <a:p>
            <a:pPr defTabSz="913765">
              <a:lnSpc>
                <a:spcPct val="120000"/>
              </a:lnSpc>
              <a:buSzPct val="25000"/>
              <a:defRPr/>
            </a:pPr>
            <a:r>
              <a:rPr kumimoji="0" lang="pt-BR" altLang="zh-CN" sz="140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rPr>
              <a:t> В процессе доказательства не передается никакой информации, которую можно использовать для получения секрета.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="" xmlns:a16="http://schemas.microsoft.com/office/drawing/2014/main" id="{7FFA6DF7-E7D5-7BD2-FE6F-C8DE9C381C99}"/>
              </a:ext>
            </a:extLst>
          </p:cNvPr>
          <p:cNvSpPr/>
          <p:nvPr/>
        </p:nvSpPr>
        <p:spPr>
          <a:xfrm>
            <a:off x="2580131" y="1220816"/>
            <a:ext cx="489585" cy="6527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任意形状 2">
            <a:extLst>
              <a:ext uri="{FF2B5EF4-FFF2-40B4-BE49-F238E27FC236}">
                <a16:creationId xmlns="" xmlns:a16="http://schemas.microsoft.com/office/drawing/2014/main" id="{5547BE24-E66E-F007-6404-CD7BA7FC6EB5}"/>
              </a:ext>
            </a:extLst>
          </p:cNvPr>
          <p:cNvSpPr/>
          <p:nvPr/>
        </p:nvSpPr>
        <p:spPr>
          <a:xfrm>
            <a:off x="2768113" y="1471973"/>
            <a:ext cx="113621" cy="139148"/>
          </a:xfrm>
          <a:custGeom>
            <a:avLst/>
            <a:gdLst>
              <a:gd name="connsiteX0" fmla="*/ 71536 w 151495"/>
              <a:gd name="connsiteY0" fmla="*/ 121614 h 139148"/>
              <a:gd name="connsiteX1" fmla="*/ 75748 w 151495"/>
              <a:gd name="connsiteY1" fmla="*/ 120617 h 139148"/>
              <a:gd name="connsiteX2" fmla="*/ 79960 w 151495"/>
              <a:gd name="connsiteY2" fmla="*/ 121614 h 139148"/>
              <a:gd name="connsiteX3" fmla="*/ 112751 w 151495"/>
              <a:gd name="connsiteY3" fmla="*/ 138153 h 139148"/>
              <a:gd name="connsiteX4" fmla="*/ 117616 w 151495"/>
              <a:gd name="connsiteY4" fmla="*/ 139125 h 139148"/>
              <a:gd name="connsiteX5" fmla="*/ 122282 w 151495"/>
              <a:gd name="connsiteY5" fmla="*/ 137485 h 139148"/>
              <a:gd name="connsiteX6" fmla="*/ 125347 w 151495"/>
              <a:gd name="connsiteY6" fmla="*/ 133730 h 139148"/>
              <a:gd name="connsiteX7" fmla="*/ 125885 w 151495"/>
              <a:gd name="connsiteY7" fmla="*/ 128988 h 139148"/>
              <a:gd name="connsiteX8" fmla="*/ 119636 w 151495"/>
              <a:gd name="connsiteY8" fmla="*/ 93943 h 139148"/>
              <a:gd name="connsiteX9" fmla="*/ 119947 w 151495"/>
              <a:gd name="connsiteY9" fmla="*/ 89787 h 139148"/>
              <a:gd name="connsiteX10" fmla="*/ 122236 w 151495"/>
              <a:gd name="connsiteY10" fmla="*/ 86247 h 139148"/>
              <a:gd name="connsiteX11" fmla="*/ 148759 w 151495"/>
              <a:gd name="connsiteY11" fmla="*/ 61429 h 139148"/>
              <a:gd name="connsiteX12" fmla="*/ 151232 w 151495"/>
              <a:gd name="connsiteY12" fmla="*/ 57283 h 139148"/>
              <a:gd name="connsiteX13" fmla="*/ 151051 w 151495"/>
              <a:gd name="connsiteY13" fmla="*/ 52509 h 139148"/>
              <a:gd name="connsiteX14" fmla="*/ 148271 w 151495"/>
              <a:gd name="connsiteY14" fmla="*/ 48548 h 139148"/>
              <a:gd name="connsiteX15" fmla="*/ 143731 w 151495"/>
              <a:gd name="connsiteY15" fmla="*/ 46592 h 139148"/>
              <a:gd name="connsiteX16" fmla="*/ 107081 w 151495"/>
              <a:gd name="connsiteY16" fmla="*/ 41489 h 139148"/>
              <a:gd name="connsiteX17" fmla="*/ 103057 w 151495"/>
              <a:gd name="connsiteY17" fmla="*/ 39915 h 139148"/>
              <a:gd name="connsiteX18" fmla="*/ 100259 w 151495"/>
              <a:gd name="connsiteY18" fmla="*/ 36723 h 139148"/>
              <a:gd name="connsiteX19" fmla="*/ 83864 w 151495"/>
              <a:gd name="connsiteY19" fmla="*/ 4843 h 139148"/>
              <a:gd name="connsiteX20" fmla="*/ 80524 w 151495"/>
              <a:gd name="connsiteY20" fmla="*/ 1309 h 139148"/>
              <a:gd name="connsiteX21" fmla="*/ 75743 w 151495"/>
              <a:gd name="connsiteY21" fmla="*/ 0 h 139148"/>
              <a:gd name="connsiteX22" fmla="*/ 70963 w 151495"/>
              <a:gd name="connsiteY22" fmla="*/ 1309 h 139148"/>
              <a:gd name="connsiteX23" fmla="*/ 67622 w 151495"/>
              <a:gd name="connsiteY23" fmla="*/ 4843 h 139148"/>
              <a:gd name="connsiteX24" fmla="*/ 51227 w 151495"/>
              <a:gd name="connsiteY24" fmla="*/ 36723 h 139148"/>
              <a:gd name="connsiteX25" fmla="*/ 48433 w 151495"/>
              <a:gd name="connsiteY25" fmla="*/ 39912 h 139148"/>
              <a:gd name="connsiteX26" fmla="*/ 44415 w 151495"/>
              <a:gd name="connsiteY26" fmla="*/ 41489 h 139148"/>
              <a:gd name="connsiteX27" fmla="*/ 7764 w 151495"/>
              <a:gd name="connsiteY27" fmla="*/ 46592 h 139148"/>
              <a:gd name="connsiteX28" fmla="*/ 3224 w 151495"/>
              <a:gd name="connsiteY28" fmla="*/ 48548 h 139148"/>
              <a:gd name="connsiteX29" fmla="*/ 444 w 151495"/>
              <a:gd name="connsiteY29" fmla="*/ 52509 h 139148"/>
              <a:gd name="connsiteX30" fmla="*/ 264 w 151495"/>
              <a:gd name="connsiteY30" fmla="*/ 57283 h 139148"/>
              <a:gd name="connsiteX31" fmla="*/ 2737 w 151495"/>
              <a:gd name="connsiteY31" fmla="*/ 61429 h 139148"/>
              <a:gd name="connsiteX32" fmla="*/ 29260 w 151495"/>
              <a:gd name="connsiteY32" fmla="*/ 86247 h 139148"/>
              <a:gd name="connsiteX33" fmla="*/ 31554 w 151495"/>
              <a:gd name="connsiteY33" fmla="*/ 89787 h 139148"/>
              <a:gd name="connsiteX34" fmla="*/ 31869 w 151495"/>
              <a:gd name="connsiteY34" fmla="*/ 93943 h 139148"/>
              <a:gd name="connsiteX35" fmla="*/ 25609 w 151495"/>
              <a:gd name="connsiteY35" fmla="*/ 128988 h 139148"/>
              <a:gd name="connsiteX36" fmla="*/ 26149 w 151495"/>
              <a:gd name="connsiteY36" fmla="*/ 133730 h 139148"/>
              <a:gd name="connsiteX37" fmla="*/ 29213 w 151495"/>
              <a:gd name="connsiteY37" fmla="*/ 137485 h 139148"/>
              <a:gd name="connsiteX38" fmla="*/ 33879 w 151495"/>
              <a:gd name="connsiteY38" fmla="*/ 139125 h 139148"/>
              <a:gd name="connsiteX39" fmla="*/ 38744 w 151495"/>
              <a:gd name="connsiteY39" fmla="*/ 138153 h 139148"/>
              <a:gd name="connsiteX40" fmla="*/ 71536 w 151495"/>
              <a:gd name="connsiteY40" fmla="*/ 121614 h 13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51495" h="139148">
                <a:moveTo>
                  <a:pt x="71536" y="121614"/>
                </a:moveTo>
                <a:cubicBezTo>
                  <a:pt x="72835" y="120958"/>
                  <a:pt x="74281" y="120617"/>
                  <a:pt x="75748" y="120617"/>
                </a:cubicBezTo>
                <a:cubicBezTo>
                  <a:pt x="77215" y="120617"/>
                  <a:pt x="78661" y="120958"/>
                  <a:pt x="79960" y="121614"/>
                </a:cubicBezTo>
                <a:lnTo>
                  <a:pt x="112751" y="138153"/>
                </a:lnTo>
                <a:cubicBezTo>
                  <a:pt x="114247" y="138907"/>
                  <a:pt x="115933" y="139244"/>
                  <a:pt x="117616" y="139125"/>
                </a:cubicBezTo>
                <a:cubicBezTo>
                  <a:pt x="119300" y="139007"/>
                  <a:pt x="120917" y="138439"/>
                  <a:pt x="122282" y="137485"/>
                </a:cubicBezTo>
                <a:cubicBezTo>
                  <a:pt x="123649" y="136532"/>
                  <a:pt x="124711" y="135232"/>
                  <a:pt x="125347" y="133730"/>
                </a:cubicBezTo>
                <a:cubicBezTo>
                  <a:pt x="125983" y="132229"/>
                  <a:pt x="126170" y="130586"/>
                  <a:pt x="125885" y="128988"/>
                </a:cubicBezTo>
                <a:lnTo>
                  <a:pt x="119636" y="93943"/>
                </a:lnTo>
                <a:cubicBezTo>
                  <a:pt x="119387" y="92554"/>
                  <a:pt x="119494" y="91127"/>
                  <a:pt x="119947" y="89787"/>
                </a:cubicBezTo>
                <a:cubicBezTo>
                  <a:pt x="120400" y="88446"/>
                  <a:pt x="121184" y="87232"/>
                  <a:pt x="122236" y="86247"/>
                </a:cubicBezTo>
                <a:lnTo>
                  <a:pt x="148759" y="61429"/>
                </a:lnTo>
                <a:cubicBezTo>
                  <a:pt x="149969" y="60296"/>
                  <a:pt x="150826" y="58860"/>
                  <a:pt x="151232" y="57283"/>
                </a:cubicBezTo>
                <a:cubicBezTo>
                  <a:pt x="151637" y="55708"/>
                  <a:pt x="151574" y="54053"/>
                  <a:pt x="151051" y="52509"/>
                </a:cubicBezTo>
                <a:cubicBezTo>
                  <a:pt x="150527" y="50966"/>
                  <a:pt x="149564" y="49593"/>
                  <a:pt x="148271" y="48548"/>
                </a:cubicBezTo>
                <a:cubicBezTo>
                  <a:pt x="146978" y="47503"/>
                  <a:pt x="145405" y="46824"/>
                  <a:pt x="143731" y="46592"/>
                </a:cubicBezTo>
                <a:lnTo>
                  <a:pt x="107081" y="41489"/>
                </a:lnTo>
                <a:cubicBezTo>
                  <a:pt x="105626" y="41285"/>
                  <a:pt x="104245" y="40745"/>
                  <a:pt x="103057" y="39915"/>
                </a:cubicBezTo>
                <a:cubicBezTo>
                  <a:pt x="101869" y="39084"/>
                  <a:pt x="100909" y="37989"/>
                  <a:pt x="100259" y="36723"/>
                </a:cubicBezTo>
                <a:lnTo>
                  <a:pt x="83864" y="4843"/>
                </a:lnTo>
                <a:cubicBezTo>
                  <a:pt x="83116" y="3389"/>
                  <a:pt x="81958" y="2165"/>
                  <a:pt x="80524" y="1309"/>
                </a:cubicBezTo>
                <a:cubicBezTo>
                  <a:pt x="79088" y="454"/>
                  <a:pt x="77432" y="0"/>
                  <a:pt x="75743" y="0"/>
                </a:cubicBezTo>
                <a:cubicBezTo>
                  <a:pt x="74054" y="0"/>
                  <a:pt x="72398" y="454"/>
                  <a:pt x="70963" y="1309"/>
                </a:cubicBezTo>
                <a:cubicBezTo>
                  <a:pt x="69527" y="2165"/>
                  <a:pt x="68371" y="3389"/>
                  <a:pt x="67622" y="4843"/>
                </a:cubicBezTo>
                <a:lnTo>
                  <a:pt x="51227" y="36723"/>
                </a:lnTo>
                <a:cubicBezTo>
                  <a:pt x="50579" y="37988"/>
                  <a:pt x="49619" y="39083"/>
                  <a:pt x="48433" y="39912"/>
                </a:cubicBezTo>
                <a:cubicBezTo>
                  <a:pt x="47246" y="40743"/>
                  <a:pt x="45868" y="41283"/>
                  <a:pt x="44415" y="41489"/>
                </a:cubicBezTo>
                <a:lnTo>
                  <a:pt x="7764" y="46592"/>
                </a:lnTo>
                <a:cubicBezTo>
                  <a:pt x="6091" y="46824"/>
                  <a:pt x="4518" y="47503"/>
                  <a:pt x="3224" y="48548"/>
                </a:cubicBezTo>
                <a:cubicBezTo>
                  <a:pt x="1930" y="49593"/>
                  <a:pt x="967" y="50966"/>
                  <a:pt x="444" y="52509"/>
                </a:cubicBezTo>
                <a:cubicBezTo>
                  <a:pt x="-79" y="54053"/>
                  <a:pt x="-141" y="55708"/>
                  <a:pt x="264" y="57283"/>
                </a:cubicBezTo>
                <a:cubicBezTo>
                  <a:pt x="669" y="58860"/>
                  <a:pt x="1526" y="60296"/>
                  <a:pt x="2737" y="61429"/>
                </a:cubicBezTo>
                <a:lnTo>
                  <a:pt x="29260" y="86247"/>
                </a:lnTo>
                <a:cubicBezTo>
                  <a:pt x="30312" y="87231"/>
                  <a:pt x="31099" y="88445"/>
                  <a:pt x="31554" y="89787"/>
                </a:cubicBezTo>
                <a:cubicBezTo>
                  <a:pt x="32008" y="91127"/>
                  <a:pt x="32116" y="92553"/>
                  <a:pt x="31869" y="93943"/>
                </a:cubicBezTo>
                <a:lnTo>
                  <a:pt x="25609" y="128988"/>
                </a:lnTo>
                <a:cubicBezTo>
                  <a:pt x="25325" y="130586"/>
                  <a:pt x="25512" y="132229"/>
                  <a:pt x="26149" y="133730"/>
                </a:cubicBezTo>
                <a:cubicBezTo>
                  <a:pt x="26785" y="135232"/>
                  <a:pt x="27847" y="136532"/>
                  <a:pt x="29213" y="137485"/>
                </a:cubicBezTo>
                <a:cubicBezTo>
                  <a:pt x="30579" y="138439"/>
                  <a:pt x="32195" y="139007"/>
                  <a:pt x="33879" y="139125"/>
                </a:cubicBezTo>
                <a:cubicBezTo>
                  <a:pt x="35563" y="139244"/>
                  <a:pt x="37248" y="138907"/>
                  <a:pt x="38744" y="138153"/>
                </a:cubicBezTo>
                <a:lnTo>
                  <a:pt x="71536" y="121614"/>
                </a:lnTo>
                <a:close/>
              </a:path>
            </a:pathLst>
          </a:custGeom>
          <a:noFill/>
          <a:ln w="32306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3" name="任意形状 22">
            <a:extLst>
              <a:ext uri="{FF2B5EF4-FFF2-40B4-BE49-F238E27FC236}">
                <a16:creationId xmlns="" xmlns:a16="http://schemas.microsoft.com/office/drawing/2014/main" id="{42CF43EC-AC32-3BE9-49D6-499B11027140}"/>
              </a:ext>
            </a:extLst>
          </p:cNvPr>
          <p:cNvSpPr/>
          <p:nvPr/>
        </p:nvSpPr>
        <p:spPr>
          <a:xfrm>
            <a:off x="2712424" y="1403977"/>
            <a:ext cx="225000" cy="287999"/>
          </a:xfrm>
          <a:custGeom>
            <a:avLst/>
            <a:gdLst>
              <a:gd name="connsiteX0" fmla="*/ 150000 w 300000"/>
              <a:gd name="connsiteY0" fmla="*/ 288000 h 287999"/>
              <a:gd name="connsiteX1" fmla="*/ 300000 w 300000"/>
              <a:gd name="connsiteY1" fmla="*/ 144000 h 287999"/>
              <a:gd name="connsiteX2" fmla="*/ 150000 w 300000"/>
              <a:gd name="connsiteY2" fmla="*/ 0 h 287999"/>
              <a:gd name="connsiteX3" fmla="*/ 0 w 300000"/>
              <a:gd name="connsiteY3" fmla="*/ 144000 h 287999"/>
              <a:gd name="connsiteX4" fmla="*/ 150000 w 300000"/>
              <a:gd name="connsiteY4" fmla="*/ 288000 h 28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000" h="287999">
                <a:moveTo>
                  <a:pt x="150000" y="288000"/>
                </a:moveTo>
                <a:cubicBezTo>
                  <a:pt x="232842" y="288000"/>
                  <a:pt x="300000" y="223529"/>
                  <a:pt x="300000" y="144000"/>
                </a:cubicBezTo>
                <a:cubicBezTo>
                  <a:pt x="300000" y="64471"/>
                  <a:pt x="232842" y="0"/>
                  <a:pt x="150000" y="0"/>
                </a:cubicBezTo>
                <a:cubicBezTo>
                  <a:pt x="67157" y="0"/>
                  <a:pt x="0" y="64471"/>
                  <a:pt x="0" y="144000"/>
                </a:cubicBezTo>
                <a:cubicBezTo>
                  <a:pt x="0" y="223529"/>
                  <a:pt x="67157" y="288000"/>
                  <a:pt x="150000" y="288000"/>
                </a:cubicBezTo>
                <a:close/>
              </a:path>
            </a:pathLst>
          </a:custGeom>
          <a:noFill/>
          <a:ln w="32306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ComponentBackground1">
            <a:extLst>
              <a:ext uri="{FF2B5EF4-FFF2-40B4-BE49-F238E27FC236}">
                <a16:creationId xmlns="" xmlns:a16="http://schemas.microsoft.com/office/drawing/2014/main" id="{554D76A2-FFAB-E437-3B72-48E38E5DA969}"/>
              </a:ext>
            </a:extLst>
          </p:cNvPr>
          <p:cNvSpPr/>
          <p:nvPr/>
        </p:nvSpPr>
        <p:spPr>
          <a:xfrm>
            <a:off x="2300096" y="2741172"/>
            <a:ext cx="4593337" cy="1739811"/>
          </a:xfrm>
          <a:prstGeom prst="roundRect">
            <a:avLst>
              <a:gd name="adj" fmla="val 6488"/>
            </a:avLst>
          </a:prstGeom>
          <a:solidFill>
            <a:schemeClr val="bg1"/>
          </a:solidFill>
          <a:ln w="25400" cap="rnd">
            <a:solidFill>
              <a:schemeClr val="bg2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r>
              <a:rPr lang="en-US" altLang="zh-CN" sz="2000" b="1" dirty="0">
                <a:solidFill>
                  <a:schemeClr val="bg1"/>
                </a:solidFill>
              </a:rPr>
              <a:t>o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Bullet1">
            <a:extLst>
              <a:ext uri="{FF2B5EF4-FFF2-40B4-BE49-F238E27FC236}">
                <a16:creationId xmlns="" xmlns:a16="http://schemas.microsoft.com/office/drawing/2014/main" id="{5219083E-8D35-AC19-20C9-5D725E345826}"/>
              </a:ext>
            </a:extLst>
          </p:cNvPr>
          <p:cNvSpPr txBox="1"/>
          <p:nvPr/>
        </p:nvSpPr>
        <p:spPr>
          <a:xfrm>
            <a:off x="3277730" y="2966269"/>
            <a:ext cx="3417581" cy="729720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/>
          <a:p>
            <a:r>
              <a:rPr lang="en-US" altLang="zh-CN" sz="2000" b="1" dirty="0"/>
              <a:t>Неподделываемость</a:t>
            </a:r>
          </a:p>
        </p:txBody>
      </p:sp>
      <p:sp>
        <p:nvSpPr>
          <p:cNvPr id="11" name="Text1">
            <a:extLst>
              <a:ext uri="{FF2B5EF4-FFF2-40B4-BE49-F238E27FC236}">
                <a16:creationId xmlns="" xmlns:a16="http://schemas.microsoft.com/office/drawing/2014/main" id="{FC9EC1C2-AC74-4829-CCE4-072DDB4EE083}"/>
              </a:ext>
            </a:extLst>
          </p:cNvPr>
          <p:cNvSpPr txBox="1"/>
          <p:nvPr/>
        </p:nvSpPr>
        <p:spPr>
          <a:xfrm>
            <a:off x="3277731" y="3416092"/>
            <a:ext cx="3417581" cy="738208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/>
          <a:p>
            <a:pPr defTabSz="913765">
              <a:lnSpc>
                <a:spcPct val="120000"/>
              </a:lnSpc>
              <a:buSzPct val="25000"/>
              <a:defRPr/>
            </a:pPr>
            <a:r>
              <a:rPr kumimoji="0" lang="pt-BR" altLang="zh-CN" sz="140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rPr>
              <a:t> Невозможность создать ложное доказательство без знания секрета.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="" xmlns:a16="http://schemas.microsoft.com/office/drawing/2014/main" id="{CD5A5D26-D8BD-F5B4-5189-52D5ED7ABC5C}"/>
              </a:ext>
            </a:extLst>
          </p:cNvPr>
          <p:cNvSpPr/>
          <p:nvPr/>
        </p:nvSpPr>
        <p:spPr>
          <a:xfrm>
            <a:off x="2580131" y="3262665"/>
            <a:ext cx="489585" cy="65278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ComponentBackground1">
            <a:extLst>
              <a:ext uri="{FF2B5EF4-FFF2-40B4-BE49-F238E27FC236}">
                <a16:creationId xmlns="" xmlns:a16="http://schemas.microsoft.com/office/drawing/2014/main" id="{28572453-4F42-BAC7-57C4-D8C98ADB7F70}"/>
              </a:ext>
            </a:extLst>
          </p:cNvPr>
          <p:cNvSpPr/>
          <p:nvPr/>
        </p:nvSpPr>
        <p:spPr>
          <a:xfrm>
            <a:off x="2300096" y="4783021"/>
            <a:ext cx="4593337" cy="1739811"/>
          </a:xfrm>
          <a:prstGeom prst="roundRect">
            <a:avLst>
              <a:gd name="adj" fmla="val 6488"/>
            </a:avLst>
          </a:prstGeom>
          <a:solidFill>
            <a:schemeClr val="bg1"/>
          </a:solidFill>
          <a:ln w="25400" cap="rnd">
            <a:solidFill>
              <a:schemeClr val="bg2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r>
              <a:rPr lang="en-US" altLang="zh-CN" sz="2000" b="1" dirty="0">
                <a:solidFill>
                  <a:schemeClr val="bg1"/>
                </a:solidFill>
              </a:rPr>
              <a:t>o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4" name="Bullet1">
            <a:extLst>
              <a:ext uri="{FF2B5EF4-FFF2-40B4-BE49-F238E27FC236}">
                <a16:creationId xmlns="" xmlns:a16="http://schemas.microsoft.com/office/drawing/2014/main" id="{882F2A1C-8A8A-C0BA-29F5-BC0E5E8B57A1}"/>
              </a:ext>
            </a:extLst>
          </p:cNvPr>
          <p:cNvSpPr txBox="1"/>
          <p:nvPr/>
        </p:nvSpPr>
        <p:spPr>
          <a:xfrm>
            <a:off x="3277730" y="5008118"/>
            <a:ext cx="3417581" cy="729720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/>
          <a:p>
            <a:r>
              <a:rPr lang="en-US" altLang="zh-CN" sz="2000" b="1" dirty="0"/>
              <a:t>Повторяемость</a:t>
            </a:r>
          </a:p>
        </p:txBody>
      </p:sp>
      <p:sp>
        <p:nvSpPr>
          <p:cNvPr id="15" name="Text1">
            <a:extLst>
              <a:ext uri="{FF2B5EF4-FFF2-40B4-BE49-F238E27FC236}">
                <a16:creationId xmlns="" xmlns:a16="http://schemas.microsoft.com/office/drawing/2014/main" id="{23D66AEC-004B-0CE8-681B-88AA874673AF}"/>
              </a:ext>
            </a:extLst>
          </p:cNvPr>
          <p:cNvSpPr txBox="1"/>
          <p:nvPr/>
        </p:nvSpPr>
        <p:spPr>
          <a:xfrm>
            <a:off x="3277731" y="5457941"/>
            <a:ext cx="3417581" cy="729721"/>
          </a:xfrm>
          <a:prstGeom prst="rect">
            <a:avLst/>
          </a:prstGeom>
          <a:noFill/>
        </p:spPr>
        <p:txBody>
          <a:bodyPr wrap="square" rtlCol="0" anchor="t" anchorCtr="0">
            <a:normAutofit fontScale="92500" lnSpcReduction="20000"/>
          </a:bodyPr>
          <a:lstStyle/>
          <a:p>
            <a:pPr defTabSz="913765">
              <a:lnSpc>
                <a:spcPct val="120000"/>
              </a:lnSpc>
              <a:buSzPct val="25000"/>
              <a:defRPr/>
            </a:pPr>
            <a:r>
              <a:rPr kumimoji="0" lang="pt-BR" altLang="zh-CN" sz="140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rPr>
              <a:t> Возможность многократного предъявления доказательства без риска разглашения секрета.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="" xmlns:a16="http://schemas.microsoft.com/office/drawing/2014/main" id="{50C0EC23-53D6-A83B-D87F-F1AB09634E66}"/>
              </a:ext>
            </a:extLst>
          </p:cNvPr>
          <p:cNvSpPr/>
          <p:nvPr/>
        </p:nvSpPr>
        <p:spPr>
          <a:xfrm>
            <a:off x="2580131" y="5304514"/>
            <a:ext cx="489585" cy="6527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任意形状 24">
            <a:extLst>
              <a:ext uri="{FF2B5EF4-FFF2-40B4-BE49-F238E27FC236}">
                <a16:creationId xmlns="" xmlns:a16="http://schemas.microsoft.com/office/drawing/2014/main" id="{1191DB4D-6F57-F6C8-813D-295EE769C750}"/>
              </a:ext>
            </a:extLst>
          </p:cNvPr>
          <p:cNvSpPr/>
          <p:nvPr/>
        </p:nvSpPr>
        <p:spPr>
          <a:xfrm>
            <a:off x="2723674" y="3460226"/>
            <a:ext cx="78750" cy="100799"/>
          </a:xfrm>
          <a:custGeom>
            <a:avLst/>
            <a:gdLst>
              <a:gd name="connsiteX0" fmla="*/ 105000 w 105000"/>
              <a:gd name="connsiteY0" fmla="*/ 28800 h 100799"/>
              <a:gd name="connsiteX1" fmla="*/ 75000 w 105000"/>
              <a:gd name="connsiteY1" fmla="*/ 0 h 100799"/>
              <a:gd name="connsiteX2" fmla="*/ 30000 w 105000"/>
              <a:gd name="connsiteY2" fmla="*/ 0 h 100799"/>
              <a:gd name="connsiteX3" fmla="*/ 0 w 105000"/>
              <a:gd name="connsiteY3" fmla="*/ 28800 h 100799"/>
              <a:gd name="connsiteX4" fmla="*/ 0 w 105000"/>
              <a:gd name="connsiteY4" fmla="*/ 72000 h 100799"/>
              <a:gd name="connsiteX5" fmla="*/ 30000 w 105000"/>
              <a:gd name="connsiteY5" fmla="*/ 100800 h 100799"/>
              <a:gd name="connsiteX6" fmla="*/ 75000 w 105000"/>
              <a:gd name="connsiteY6" fmla="*/ 100800 h 100799"/>
              <a:gd name="connsiteX7" fmla="*/ 105000 w 105000"/>
              <a:gd name="connsiteY7" fmla="*/ 72000 h 100799"/>
              <a:gd name="connsiteX8" fmla="*/ 105000 w 105000"/>
              <a:gd name="connsiteY8" fmla="*/ 28800 h 100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000" h="100799">
                <a:moveTo>
                  <a:pt x="105000" y="28800"/>
                </a:moveTo>
                <a:cubicBezTo>
                  <a:pt x="105000" y="12894"/>
                  <a:pt x="91569" y="0"/>
                  <a:pt x="75000" y="0"/>
                </a:cubicBezTo>
                <a:lnTo>
                  <a:pt x="30000" y="0"/>
                </a:lnTo>
                <a:cubicBezTo>
                  <a:pt x="13431" y="0"/>
                  <a:pt x="0" y="12894"/>
                  <a:pt x="0" y="28800"/>
                </a:cubicBezTo>
                <a:lnTo>
                  <a:pt x="0" y="72000"/>
                </a:lnTo>
                <a:cubicBezTo>
                  <a:pt x="0" y="87906"/>
                  <a:pt x="13431" y="100800"/>
                  <a:pt x="30000" y="100800"/>
                </a:cubicBezTo>
                <a:lnTo>
                  <a:pt x="75000" y="100800"/>
                </a:lnTo>
                <a:cubicBezTo>
                  <a:pt x="91569" y="100800"/>
                  <a:pt x="105000" y="87906"/>
                  <a:pt x="105000" y="72000"/>
                </a:cubicBezTo>
                <a:lnTo>
                  <a:pt x="105000" y="28800"/>
                </a:lnTo>
                <a:close/>
              </a:path>
            </a:pathLst>
          </a:custGeom>
          <a:noFill/>
          <a:ln w="32306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6" name="任意形状 25">
            <a:extLst>
              <a:ext uri="{FF2B5EF4-FFF2-40B4-BE49-F238E27FC236}">
                <a16:creationId xmlns="" xmlns:a16="http://schemas.microsoft.com/office/drawing/2014/main" id="{1D95FA72-41B1-F41A-0BBC-D3CD52A1D7DC}"/>
              </a:ext>
            </a:extLst>
          </p:cNvPr>
          <p:cNvSpPr/>
          <p:nvPr/>
        </p:nvSpPr>
        <p:spPr>
          <a:xfrm>
            <a:off x="2847423" y="3460226"/>
            <a:ext cx="78750" cy="100799"/>
          </a:xfrm>
          <a:custGeom>
            <a:avLst/>
            <a:gdLst>
              <a:gd name="connsiteX0" fmla="*/ 105000 w 105000"/>
              <a:gd name="connsiteY0" fmla="*/ 28800 h 100799"/>
              <a:gd name="connsiteX1" fmla="*/ 75000 w 105000"/>
              <a:gd name="connsiteY1" fmla="*/ 0 h 100799"/>
              <a:gd name="connsiteX2" fmla="*/ 30000 w 105000"/>
              <a:gd name="connsiteY2" fmla="*/ 0 h 100799"/>
              <a:gd name="connsiteX3" fmla="*/ 0 w 105000"/>
              <a:gd name="connsiteY3" fmla="*/ 28800 h 100799"/>
              <a:gd name="connsiteX4" fmla="*/ 0 w 105000"/>
              <a:gd name="connsiteY4" fmla="*/ 72000 h 100799"/>
              <a:gd name="connsiteX5" fmla="*/ 30000 w 105000"/>
              <a:gd name="connsiteY5" fmla="*/ 100800 h 100799"/>
              <a:gd name="connsiteX6" fmla="*/ 75000 w 105000"/>
              <a:gd name="connsiteY6" fmla="*/ 100800 h 100799"/>
              <a:gd name="connsiteX7" fmla="*/ 105000 w 105000"/>
              <a:gd name="connsiteY7" fmla="*/ 72000 h 100799"/>
              <a:gd name="connsiteX8" fmla="*/ 105000 w 105000"/>
              <a:gd name="connsiteY8" fmla="*/ 28800 h 100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000" h="100799">
                <a:moveTo>
                  <a:pt x="105000" y="28800"/>
                </a:moveTo>
                <a:cubicBezTo>
                  <a:pt x="105000" y="12894"/>
                  <a:pt x="91569" y="0"/>
                  <a:pt x="75000" y="0"/>
                </a:cubicBezTo>
                <a:lnTo>
                  <a:pt x="30000" y="0"/>
                </a:lnTo>
                <a:cubicBezTo>
                  <a:pt x="13431" y="0"/>
                  <a:pt x="0" y="12894"/>
                  <a:pt x="0" y="28800"/>
                </a:cubicBezTo>
                <a:lnTo>
                  <a:pt x="0" y="72000"/>
                </a:lnTo>
                <a:cubicBezTo>
                  <a:pt x="0" y="87906"/>
                  <a:pt x="13431" y="100800"/>
                  <a:pt x="30000" y="100800"/>
                </a:cubicBezTo>
                <a:lnTo>
                  <a:pt x="75000" y="100800"/>
                </a:lnTo>
                <a:cubicBezTo>
                  <a:pt x="91569" y="100800"/>
                  <a:pt x="105000" y="87906"/>
                  <a:pt x="105000" y="72000"/>
                </a:cubicBezTo>
                <a:lnTo>
                  <a:pt x="105000" y="28800"/>
                </a:lnTo>
                <a:close/>
              </a:path>
            </a:pathLst>
          </a:custGeom>
          <a:noFill/>
          <a:ln w="32306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7" name="任意形状 26">
            <a:extLst>
              <a:ext uri="{FF2B5EF4-FFF2-40B4-BE49-F238E27FC236}">
                <a16:creationId xmlns="" xmlns:a16="http://schemas.microsoft.com/office/drawing/2014/main" id="{25257E3E-5BF8-97E8-486F-2EB40364EFCF}"/>
              </a:ext>
            </a:extLst>
          </p:cNvPr>
          <p:cNvSpPr/>
          <p:nvPr/>
        </p:nvSpPr>
        <p:spPr>
          <a:xfrm>
            <a:off x="2847423" y="3618626"/>
            <a:ext cx="78750" cy="100799"/>
          </a:xfrm>
          <a:custGeom>
            <a:avLst/>
            <a:gdLst>
              <a:gd name="connsiteX0" fmla="*/ 105000 w 105000"/>
              <a:gd name="connsiteY0" fmla="*/ 28800 h 100799"/>
              <a:gd name="connsiteX1" fmla="*/ 75000 w 105000"/>
              <a:gd name="connsiteY1" fmla="*/ 0 h 100799"/>
              <a:gd name="connsiteX2" fmla="*/ 30000 w 105000"/>
              <a:gd name="connsiteY2" fmla="*/ 0 h 100799"/>
              <a:gd name="connsiteX3" fmla="*/ 0 w 105000"/>
              <a:gd name="connsiteY3" fmla="*/ 28800 h 100799"/>
              <a:gd name="connsiteX4" fmla="*/ 0 w 105000"/>
              <a:gd name="connsiteY4" fmla="*/ 72000 h 100799"/>
              <a:gd name="connsiteX5" fmla="*/ 30000 w 105000"/>
              <a:gd name="connsiteY5" fmla="*/ 100800 h 100799"/>
              <a:gd name="connsiteX6" fmla="*/ 75000 w 105000"/>
              <a:gd name="connsiteY6" fmla="*/ 100800 h 100799"/>
              <a:gd name="connsiteX7" fmla="*/ 105000 w 105000"/>
              <a:gd name="connsiteY7" fmla="*/ 72000 h 100799"/>
              <a:gd name="connsiteX8" fmla="*/ 105000 w 105000"/>
              <a:gd name="connsiteY8" fmla="*/ 28800 h 100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000" h="100799">
                <a:moveTo>
                  <a:pt x="105000" y="28800"/>
                </a:moveTo>
                <a:cubicBezTo>
                  <a:pt x="105000" y="12895"/>
                  <a:pt x="91569" y="0"/>
                  <a:pt x="75000" y="0"/>
                </a:cubicBezTo>
                <a:lnTo>
                  <a:pt x="30000" y="0"/>
                </a:lnTo>
                <a:cubicBezTo>
                  <a:pt x="13431" y="0"/>
                  <a:pt x="0" y="12895"/>
                  <a:pt x="0" y="28800"/>
                </a:cubicBezTo>
                <a:lnTo>
                  <a:pt x="0" y="72000"/>
                </a:lnTo>
                <a:cubicBezTo>
                  <a:pt x="0" y="87906"/>
                  <a:pt x="13431" y="100800"/>
                  <a:pt x="30000" y="100800"/>
                </a:cubicBezTo>
                <a:lnTo>
                  <a:pt x="75000" y="100800"/>
                </a:lnTo>
                <a:cubicBezTo>
                  <a:pt x="91569" y="100800"/>
                  <a:pt x="105000" y="87906"/>
                  <a:pt x="105000" y="72000"/>
                </a:cubicBezTo>
                <a:lnTo>
                  <a:pt x="105000" y="28800"/>
                </a:lnTo>
                <a:close/>
              </a:path>
            </a:pathLst>
          </a:custGeom>
          <a:noFill/>
          <a:ln w="32306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8" name="任意形状 27">
            <a:extLst>
              <a:ext uri="{FF2B5EF4-FFF2-40B4-BE49-F238E27FC236}">
                <a16:creationId xmlns="" xmlns:a16="http://schemas.microsoft.com/office/drawing/2014/main" id="{048D259D-B342-D206-B9B0-EAB26E770F56}"/>
              </a:ext>
            </a:extLst>
          </p:cNvPr>
          <p:cNvSpPr/>
          <p:nvPr/>
        </p:nvSpPr>
        <p:spPr>
          <a:xfrm>
            <a:off x="2723674" y="3618626"/>
            <a:ext cx="78750" cy="100799"/>
          </a:xfrm>
          <a:custGeom>
            <a:avLst/>
            <a:gdLst>
              <a:gd name="connsiteX0" fmla="*/ 105000 w 105000"/>
              <a:gd name="connsiteY0" fmla="*/ 28800 h 100799"/>
              <a:gd name="connsiteX1" fmla="*/ 75000 w 105000"/>
              <a:gd name="connsiteY1" fmla="*/ 0 h 100799"/>
              <a:gd name="connsiteX2" fmla="*/ 30000 w 105000"/>
              <a:gd name="connsiteY2" fmla="*/ 0 h 100799"/>
              <a:gd name="connsiteX3" fmla="*/ 0 w 105000"/>
              <a:gd name="connsiteY3" fmla="*/ 28800 h 100799"/>
              <a:gd name="connsiteX4" fmla="*/ 0 w 105000"/>
              <a:gd name="connsiteY4" fmla="*/ 72000 h 100799"/>
              <a:gd name="connsiteX5" fmla="*/ 30000 w 105000"/>
              <a:gd name="connsiteY5" fmla="*/ 100800 h 100799"/>
              <a:gd name="connsiteX6" fmla="*/ 75000 w 105000"/>
              <a:gd name="connsiteY6" fmla="*/ 100800 h 100799"/>
              <a:gd name="connsiteX7" fmla="*/ 105000 w 105000"/>
              <a:gd name="connsiteY7" fmla="*/ 72000 h 100799"/>
              <a:gd name="connsiteX8" fmla="*/ 105000 w 105000"/>
              <a:gd name="connsiteY8" fmla="*/ 28800 h 100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5000" h="100799">
                <a:moveTo>
                  <a:pt x="105000" y="28800"/>
                </a:moveTo>
                <a:cubicBezTo>
                  <a:pt x="105000" y="12895"/>
                  <a:pt x="91569" y="0"/>
                  <a:pt x="75000" y="0"/>
                </a:cubicBezTo>
                <a:lnTo>
                  <a:pt x="30000" y="0"/>
                </a:lnTo>
                <a:cubicBezTo>
                  <a:pt x="13431" y="0"/>
                  <a:pt x="0" y="12895"/>
                  <a:pt x="0" y="28800"/>
                </a:cubicBezTo>
                <a:lnTo>
                  <a:pt x="0" y="72000"/>
                </a:lnTo>
                <a:cubicBezTo>
                  <a:pt x="0" y="87906"/>
                  <a:pt x="13431" y="100800"/>
                  <a:pt x="30000" y="100800"/>
                </a:cubicBezTo>
                <a:lnTo>
                  <a:pt x="75000" y="100800"/>
                </a:lnTo>
                <a:cubicBezTo>
                  <a:pt x="91569" y="100800"/>
                  <a:pt x="105000" y="87906"/>
                  <a:pt x="105000" y="72000"/>
                </a:cubicBezTo>
                <a:lnTo>
                  <a:pt x="105000" y="28800"/>
                </a:lnTo>
                <a:close/>
              </a:path>
            </a:pathLst>
          </a:custGeom>
          <a:noFill/>
          <a:ln w="32306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9" name="图形 17">
            <a:extLst>
              <a:ext uri="{FF2B5EF4-FFF2-40B4-BE49-F238E27FC236}">
                <a16:creationId xmlns="" xmlns:a16="http://schemas.microsoft.com/office/drawing/2014/main" id="{AC97A6E3-F1D8-5C24-BFF6-ACFB83BB3139}"/>
              </a:ext>
            </a:extLst>
          </p:cNvPr>
          <p:cNvSpPr/>
          <p:nvPr/>
        </p:nvSpPr>
        <p:spPr>
          <a:xfrm>
            <a:off x="2727541" y="5487705"/>
            <a:ext cx="194400" cy="289123"/>
          </a:xfrm>
          <a:custGeom>
            <a:avLst/>
            <a:gdLst>
              <a:gd name="connsiteX0" fmla="*/ 3888 w 259200"/>
              <a:gd name="connsiteY0" fmla="*/ 71394 h 289123"/>
              <a:gd name="connsiteX1" fmla="*/ 129600 w 259200"/>
              <a:gd name="connsiteY1" fmla="*/ 144115 h 289123"/>
              <a:gd name="connsiteX2" fmla="*/ 255312 w 259200"/>
              <a:gd name="connsiteY2" fmla="*/ 71394 h 289123"/>
              <a:gd name="connsiteX3" fmla="*/ 129600 w 259200"/>
              <a:gd name="connsiteY3" fmla="*/ 289123 h 289123"/>
              <a:gd name="connsiteX4" fmla="*/ 129600 w 259200"/>
              <a:gd name="connsiteY4" fmla="*/ 143971 h 289123"/>
              <a:gd name="connsiteX5" fmla="*/ 259200 w 259200"/>
              <a:gd name="connsiteY5" fmla="*/ 201571 h 289123"/>
              <a:gd name="connsiteX6" fmla="*/ 259200 w 259200"/>
              <a:gd name="connsiteY6" fmla="*/ 86370 h 289123"/>
              <a:gd name="connsiteX7" fmla="*/ 255334 w 259200"/>
              <a:gd name="connsiteY7" fmla="*/ 71987 h 289123"/>
              <a:gd name="connsiteX8" fmla="*/ 244800 w 259200"/>
              <a:gd name="connsiteY8" fmla="*/ 61458 h 289123"/>
              <a:gd name="connsiteX9" fmla="*/ 144000 w 259200"/>
              <a:gd name="connsiteY9" fmla="*/ 3858 h 289123"/>
              <a:gd name="connsiteX10" fmla="*/ 129600 w 259200"/>
              <a:gd name="connsiteY10" fmla="*/ 0 h 289123"/>
              <a:gd name="connsiteX11" fmla="*/ 115200 w 259200"/>
              <a:gd name="connsiteY11" fmla="*/ 3858 h 289123"/>
              <a:gd name="connsiteX12" fmla="*/ 14400 w 259200"/>
              <a:gd name="connsiteY12" fmla="*/ 61458 h 289123"/>
              <a:gd name="connsiteX13" fmla="*/ 3866 w 259200"/>
              <a:gd name="connsiteY13" fmla="*/ 71987 h 289123"/>
              <a:gd name="connsiteX14" fmla="*/ 0 w 259200"/>
              <a:gd name="connsiteY14" fmla="*/ 86370 h 289123"/>
              <a:gd name="connsiteX15" fmla="*/ 0 w 259200"/>
              <a:gd name="connsiteY15" fmla="*/ 201571 h 289123"/>
              <a:gd name="connsiteX16" fmla="*/ 3866 w 259200"/>
              <a:gd name="connsiteY16" fmla="*/ 215954 h 289123"/>
              <a:gd name="connsiteX17" fmla="*/ 14400 w 259200"/>
              <a:gd name="connsiteY17" fmla="*/ 226483 h 289123"/>
              <a:gd name="connsiteX18" fmla="*/ 115200 w 259200"/>
              <a:gd name="connsiteY18" fmla="*/ 284083 h 289123"/>
              <a:gd name="connsiteX19" fmla="*/ 129600 w 259200"/>
              <a:gd name="connsiteY19" fmla="*/ 287941 h 289123"/>
              <a:gd name="connsiteX20" fmla="*/ 144000 w 259200"/>
              <a:gd name="connsiteY20" fmla="*/ 284083 h 289123"/>
              <a:gd name="connsiteX21" fmla="*/ 244800 w 259200"/>
              <a:gd name="connsiteY21" fmla="*/ 226483 h 289123"/>
              <a:gd name="connsiteX22" fmla="*/ 255334 w 259200"/>
              <a:gd name="connsiteY22" fmla="*/ 215954 h 289123"/>
              <a:gd name="connsiteX23" fmla="*/ 259200 w 259200"/>
              <a:gd name="connsiteY23" fmla="*/ 201571 h 289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59200" h="289123">
                <a:moveTo>
                  <a:pt x="3888" y="71394"/>
                </a:moveTo>
                <a:lnTo>
                  <a:pt x="129600" y="144115"/>
                </a:lnTo>
                <a:lnTo>
                  <a:pt x="255312" y="71394"/>
                </a:lnTo>
                <a:moveTo>
                  <a:pt x="129600" y="289123"/>
                </a:moveTo>
                <a:lnTo>
                  <a:pt x="129600" y="143971"/>
                </a:lnTo>
                <a:moveTo>
                  <a:pt x="259200" y="201571"/>
                </a:moveTo>
                <a:lnTo>
                  <a:pt x="259200" y="86370"/>
                </a:lnTo>
                <a:cubicBezTo>
                  <a:pt x="259195" y="81320"/>
                  <a:pt x="257861" y="76360"/>
                  <a:pt x="255334" y="71987"/>
                </a:cubicBezTo>
                <a:cubicBezTo>
                  <a:pt x="252807" y="67615"/>
                  <a:pt x="249174" y="63984"/>
                  <a:pt x="244800" y="61458"/>
                </a:cubicBezTo>
                <a:lnTo>
                  <a:pt x="144000" y="3858"/>
                </a:lnTo>
                <a:cubicBezTo>
                  <a:pt x="139621" y="1331"/>
                  <a:pt x="134655" y="0"/>
                  <a:pt x="129600" y="0"/>
                </a:cubicBezTo>
                <a:cubicBezTo>
                  <a:pt x="124545" y="0"/>
                  <a:pt x="119578" y="1331"/>
                  <a:pt x="115200" y="3858"/>
                </a:cubicBezTo>
                <a:lnTo>
                  <a:pt x="14400" y="61458"/>
                </a:lnTo>
                <a:cubicBezTo>
                  <a:pt x="10026" y="63984"/>
                  <a:pt x="6393" y="67615"/>
                  <a:pt x="3866" y="71987"/>
                </a:cubicBezTo>
                <a:cubicBezTo>
                  <a:pt x="1338" y="76360"/>
                  <a:pt x="5" y="81320"/>
                  <a:pt x="0" y="86370"/>
                </a:cubicBezTo>
                <a:lnTo>
                  <a:pt x="0" y="201571"/>
                </a:lnTo>
                <a:cubicBezTo>
                  <a:pt x="5" y="206621"/>
                  <a:pt x="1338" y="211581"/>
                  <a:pt x="3866" y="215954"/>
                </a:cubicBezTo>
                <a:cubicBezTo>
                  <a:pt x="6393" y="220326"/>
                  <a:pt x="10026" y="223957"/>
                  <a:pt x="14400" y="226483"/>
                </a:cubicBezTo>
                <a:lnTo>
                  <a:pt x="115200" y="284083"/>
                </a:lnTo>
                <a:cubicBezTo>
                  <a:pt x="119578" y="286610"/>
                  <a:pt x="124545" y="287941"/>
                  <a:pt x="129600" y="287941"/>
                </a:cubicBezTo>
                <a:cubicBezTo>
                  <a:pt x="134655" y="287941"/>
                  <a:pt x="139621" y="286610"/>
                  <a:pt x="144000" y="284083"/>
                </a:cubicBezTo>
                <a:lnTo>
                  <a:pt x="244800" y="226483"/>
                </a:lnTo>
                <a:cubicBezTo>
                  <a:pt x="249174" y="223957"/>
                  <a:pt x="252807" y="220326"/>
                  <a:pt x="255334" y="215954"/>
                </a:cubicBezTo>
                <a:cubicBezTo>
                  <a:pt x="257861" y="211581"/>
                  <a:pt x="259195" y="206621"/>
                  <a:pt x="259200" y="201571"/>
                </a:cubicBezTo>
                <a:close/>
              </a:path>
            </a:pathLst>
          </a:custGeom>
          <a:noFill/>
          <a:ln w="31013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cxnSp>
        <p:nvCxnSpPr>
          <p:cNvPr id="19" name="直线连接符 18">
            <a:extLst>
              <a:ext uri="{FF2B5EF4-FFF2-40B4-BE49-F238E27FC236}">
                <a16:creationId xmlns="" xmlns:a16="http://schemas.microsoft.com/office/drawing/2014/main" id="{B3F384EC-AE80-B4A6-5BFA-D280B0B71B60}"/>
              </a:ext>
            </a:extLst>
          </p:cNvPr>
          <p:cNvCxnSpPr/>
          <p:nvPr/>
        </p:nvCxnSpPr>
        <p:spPr>
          <a:xfrm flipV="1">
            <a:off x="1628012" y="1654140"/>
            <a:ext cx="541020" cy="1956936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>
            <a:extLst>
              <a:ext uri="{FF2B5EF4-FFF2-40B4-BE49-F238E27FC236}">
                <a16:creationId xmlns="" xmlns:a16="http://schemas.microsoft.com/office/drawing/2014/main" id="{BA4A00D5-8D41-6101-7EC3-2C92B04FB70E}"/>
              </a:ext>
            </a:extLst>
          </p:cNvPr>
          <p:cNvCxnSpPr>
            <a:cxnSpLocks/>
          </p:cNvCxnSpPr>
          <p:nvPr/>
        </p:nvCxnSpPr>
        <p:spPr>
          <a:xfrm>
            <a:off x="1628012" y="3611076"/>
            <a:ext cx="541020" cy="1956936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>
            <a:extLst>
              <a:ext uri="{FF2B5EF4-FFF2-40B4-BE49-F238E27FC236}">
                <a16:creationId xmlns="" xmlns:a16="http://schemas.microsoft.com/office/drawing/2014/main" id="{112AAB2E-E9C2-EE05-79A8-57E5EE4E95BA}"/>
              </a:ext>
            </a:extLst>
          </p:cNvPr>
          <p:cNvCxnSpPr>
            <a:cxnSpLocks/>
          </p:cNvCxnSpPr>
          <p:nvPr/>
        </p:nvCxnSpPr>
        <p:spPr>
          <a:xfrm>
            <a:off x="1639442" y="3611076"/>
            <a:ext cx="468630" cy="0"/>
          </a:xfrm>
          <a:prstGeom prst="line">
            <a:avLst/>
          </a:prstGeom>
          <a:ln w="95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D341D01E-F2D3-E91A-D23D-04A9DDECEE11}"/>
              </a:ext>
            </a:extLst>
          </p:cNvPr>
          <p:cNvSpPr txBox="1"/>
          <p:nvPr/>
        </p:nvSpPr>
        <p:spPr>
          <a:xfrm>
            <a:off x="587828" y="2461288"/>
            <a:ext cx="2688229" cy="1721556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r"/>
            <a:endParaRPr kumimoji="1" lang="zh-CN" altLang="en-US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971600" y="260648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>
                <a:solidFill>
                  <a:schemeClr val="bg1"/>
                </a:solidFill>
              </a:rPr>
              <a:t>Ключевые принципы и свойства</a:t>
            </a:r>
          </a:p>
        </p:txBody>
      </p:sp>
    </p:spTree>
    <p:extLst>
      <p:ext uri="{BB962C8B-B14F-4D97-AF65-F5344CB8AC3E}">
        <p14:creationId xmlns:p14="http://schemas.microsoft.com/office/powerpoint/2010/main" val="2063954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2411760" y="548680"/>
            <a:ext cx="4924129" cy="736909"/>
          </a:xfrm>
        </p:spPr>
        <p:txBody>
          <a:bodyPr>
            <a:normAutofit/>
          </a:bodyPr>
          <a:lstStyle/>
          <a:p>
            <a:pPr eaLnBrk="1" hangingPunct="1"/>
            <a:r>
              <a:rPr lang="ru-RU" sz="2394" dirty="0" smtClean="0">
                <a:solidFill>
                  <a:schemeClr val="bg1"/>
                </a:solidFill>
              </a:rPr>
              <a:t>Доказательство с нулевым знанием</a:t>
            </a:r>
            <a:endParaRPr lang="en-US" sz="2394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1628800"/>
            <a:ext cx="8003109" cy="3961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05259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2411760" y="548680"/>
            <a:ext cx="4924129" cy="736909"/>
          </a:xfrm>
        </p:spPr>
        <p:txBody>
          <a:bodyPr>
            <a:normAutofit/>
          </a:bodyPr>
          <a:lstStyle/>
          <a:p>
            <a:pPr eaLnBrk="1" hangingPunct="1"/>
            <a:r>
              <a:rPr lang="ru-RU" sz="2394" dirty="0" smtClean="0">
                <a:solidFill>
                  <a:schemeClr val="bg1"/>
                </a:solidFill>
              </a:rPr>
              <a:t>Соображения относительно газа</a:t>
            </a:r>
            <a:endParaRPr lang="en-US" sz="2394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3608" y="1484784"/>
            <a:ext cx="7200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Если во время вычисления достигается лимит на </a:t>
            </a:r>
            <a:r>
              <a:rPr lang="ru-RU" dirty="0" smtClean="0">
                <a:solidFill>
                  <a:schemeClr val="bg1"/>
                </a:solidFill>
              </a:rPr>
              <a:t>газ, то </a:t>
            </a:r>
            <a:r>
              <a:rPr lang="ru-RU" dirty="0">
                <a:solidFill>
                  <a:schemeClr val="bg1"/>
                </a:solidFill>
              </a:rPr>
              <a:t>происходит следующая цепочка </a:t>
            </a:r>
            <a:r>
              <a:rPr lang="ru-RU" dirty="0" smtClean="0">
                <a:solidFill>
                  <a:schemeClr val="bg1"/>
                </a:solidFill>
              </a:rPr>
              <a:t>событий: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генерируется </a:t>
            </a:r>
            <a:r>
              <a:rPr lang="ru-RU" dirty="0">
                <a:solidFill>
                  <a:schemeClr val="bg1"/>
                </a:solidFill>
              </a:rPr>
              <a:t>исключение </a:t>
            </a:r>
            <a:r>
              <a:rPr lang="ru-RU" dirty="0" smtClean="0">
                <a:solidFill>
                  <a:schemeClr val="bg1"/>
                </a:solidFill>
              </a:rPr>
              <a:t>“закончился </a:t>
            </a:r>
            <a:r>
              <a:rPr lang="ru-RU" dirty="0">
                <a:solidFill>
                  <a:schemeClr val="bg1"/>
                </a:solidFill>
              </a:rPr>
              <a:t>газ”;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восстанавливается </a:t>
            </a:r>
            <a:r>
              <a:rPr lang="ru-RU" dirty="0">
                <a:solidFill>
                  <a:schemeClr val="bg1"/>
                </a:solidFill>
              </a:rPr>
              <a:t>состояние имевшее место до выполнения контракта;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dirty="0" smtClean="0">
                <a:solidFill>
                  <a:schemeClr val="bg1"/>
                </a:solidFill>
              </a:rPr>
              <a:t>всё </a:t>
            </a:r>
            <a:r>
              <a:rPr lang="ru-RU" dirty="0">
                <a:solidFill>
                  <a:schemeClr val="bg1"/>
                </a:solidFill>
              </a:rPr>
              <a:t>количество эфира потраченное на оплату газа изымается в качестве комиссии за транзакцию и не возвращается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115421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2411760" y="548680"/>
            <a:ext cx="4924129" cy="736909"/>
          </a:xfrm>
        </p:spPr>
        <p:txBody>
          <a:bodyPr>
            <a:normAutofit/>
          </a:bodyPr>
          <a:lstStyle/>
          <a:p>
            <a:pPr eaLnBrk="1" hangingPunct="1"/>
            <a:r>
              <a:rPr lang="ru-RU" sz="2394" dirty="0" smtClean="0">
                <a:solidFill>
                  <a:schemeClr val="bg1"/>
                </a:solidFill>
              </a:rPr>
              <a:t>Доказательство с нулевым знанием</a:t>
            </a:r>
            <a:endParaRPr lang="en-US" sz="2394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365104"/>
            <a:ext cx="7382617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1196752"/>
            <a:ext cx="4295775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9510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2198715" y="116632"/>
            <a:ext cx="4924129" cy="736909"/>
          </a:xfrm>
        </p:spPr>
        <p:txBody>
          <a:bodyPr>
            <a:normAutofit/>
          </a:bodyPr>
          <a:lstStyle/>
          <a:p>
            <a:pPr eaLnBrk="1" hangingPunct="1"/>
            <a:r>
              <a:rPr lang="ru-RU" sz="2394" dirty="0" smtClean="0">
                <a:solidFill>
                  <a:schemeClr val="bg1"/>
                </a:solidFill>
              </a:rPr>
              <a:t>Доказательство с нулевым знанием</a:t>
            </a:r>
            <a:endParaRPr lang="en-US" sz="2394" dirty="0">
              <a:solidFill>
                <a:schemeClr val="bg1"/>
              </a:solidFill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692696"/>
            <a:ext cx="6336704" cy="60400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51782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2198715" y="116632"/>
            <a:ext cx="4924129" cy="736909"/>
          </a:xfrm>
        </p:spPr>
        <p:txBody>
          <a:bodyPr>
            <a:normAutofit/>
          </a:bodyPr>
          <a:lstStyle/>
          <a:p>
            <a:pPr eaLnBrk="1" hangingPunct="1"/>
            <a:r>
              <a:rPr lang="ru-RU" sz="2394" dirty="0" smtClean="0">
                <a:solidFill>
                  <a:schemeClr val="bg1"/>
                </a:solidFill>
              </a:rPr>
              <a:t>Доказательство с нулевым знанием</a:t>
            </a:r>
            <a:endParaRPr lang="en-US" sz="2394" dirty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836712"/>
            <a:ext cx="7286625" cy="555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5228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1600" y="260648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Доказательства с нулевым знанием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221" y="890125"/>
            <a:ext cx="6885061" cy="4863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65945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1600" y="260648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Доказательства с нулевым знанием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166" y="852428"/>
            <a:ext cx="7467684" cy="34292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0032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 smtClean="0">
                <a:solidFill>
                  <a:schemeClr val="bg1"/>
                </a:solidFill>
              </a:rPr>
              <a:t>Верификация</a:t>
            </a:r>
            <a:r>
              <a:rPr dirty="0" smtClean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доказательства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" name="ComponentBackground1">
            <a:extLst>
              <a:ext uri="{FF2B5EF4-FFF2-40B4-BE49-F238E27FC236}">
                <a16:creationId xmlns="" xmlns:a16="http://schemas.microsoft.com/office/drawing/2014/main" id="{8EA6A157-7345-64F7-B4FA-317745BA6BFE}"/>
              </a:ext>
            </a:extLst>
          </p:cNvPr>
          <p:cNvSpPr/>
          <p:nvPr/>
        </p:nvSpPr>
        <p:spPr>
          <a:xfrm>
            <a:off x="495300" y="1557338"/>
            <a:ext cx="3966740" cy="4824412"/>
          </a:xfrm>
          <a:prstGeom prst="roundRect">
            <a:avLst>
              <a:gd name="adj" fmla="val 6488"/>
            </a:avLst>
          </a:prstGeom>
          <a:solidFill>
            <a:schemeClr val="bg1"/>
          </a:solidFill>
          <a:ln w="25400" cap="rnd">
            <a:solidFill>
              <a:schemeClr val="bg2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r>
              <a:rPr lang="en-US" altLang="zh-CN" sz="2000" b="1" dirty="0">
                <a:solidFill>
                  <a:schemeClr val="bg1"/>
                </a:solidFill>
              </a:rPr>
              <a:t>o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Bullet1">
            <a:extLst>
              <a:ext uri="{FF2B5EF4-FFF2-40B4-BE49-F238E27FC236}">
                <a16:creationId xmlns="" xmlns:a16="http://schemas.microsoft.com/office/drawing/2014/main" id="{441C7EB1-391A-2D1E-0ED6-AC57D7D14462}"/>
              </a:ext>
            </a:extLst>
          </p:cNvPr>
          <p:cNvSpPr txBox="1"/>
          <p:nvPr/>
        </p:nvSpPr>
        <p:spPr>
          <a:xfrm>
            <a:off x="706852" y="2759521"/>
            <a:ext cx="3572888" cy="729720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/>
          <a:p>
            <a:r>
              <a:rPr lang="en-US" altLang="zh-CN" sz="2000" b="1" dirty="0"/>
              <a:t>Проверка обязательств</a:t>
            </a:r>
          </a:p>
        </p:txBody>
      </p:sp>
      <p:sp>
        <p:nvSpPr>
          <p:cNvPr id="6" name="Text1">
            <a:extLst>
              <a:ext uri="{FF2B5EF4-FFF2-40B4-BE49-F238E27FC236}">
                <a16:creationId xmlns="" xmlns:a16="http://schemas.microsoft.com/office/drawing/2014/main" id="{A8861A24-ECFD-178D-AC16-88207AA7DA47}"/>
              </a:ext>
            </a:extLst>
          </p:cNvPr>
          <p:cNvSpPr txBox="1"/>
          <p:nvPr/>
        </p:nvSpPr>
        <p:spPr>
          <a:xfrm>
            <a:off x="706853" y="3598107"/>
            <a:ext cx="3572887" cy="2422973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defTabSz="913765">
              <a:lnSpc>
                <a:spcPct val="120000"/>
              </a:lnSpc>
              <a:buSzPct val="25000"/>
              <a:defRPr/>
            </a:pPr>
            <a:r>
              <a:rPr kumimoji="0" lang="pt-BR" altLang="zh-CN" sz="140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rPr>
              <a:t> Проверяющий удостоверяется, что обязательство соответствует заявленным условиям.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="" xmlns:a16="http://schemas.microsoft.com/office/drawing/2014/main" id="{10C010F1-7F24-5F80-1FCB-72F55224D3B0}"/>
              </a:ext>
            </a:extLst>
          </p:cNvPr>
          <p:cNvSpPr/>
          <p:nvPr/>
        </p:nvSpPr>
        <p:spPr>
          <a:xfrm>
            <a:off x="775335" y="1859376"/>
            <a:ext cx="489585" cy="6527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任意形状 13">
            <a:extLst>
              <a:ext uri="{FF2B5EF4-FFF2-40B4-BE49-F238E27FC236}">
                <a16:creationId xmlns="" xmlns:a16="http://schemas.microsoft.com/office/drawing/2014/main" id="{1500E0F0-558D-4C00-95E2-DDA87FCB16B3}"/>
              </a:ext>
            </a:extLst>
          </p:cNvPr>
          <p:cNvSpPr/>
          <p:nvPr/>
        </p:nvSpPr>
        <p:spPr>
          <a:xfrm>
            <a:off x="963317" y="2110533"/>
            <a:ext cx="113621" cy="139148"/>
          </a:xfrm>
          <a:custGeom>
            <a:avLst/>
            <a:gdLst>
              <a:gd name="connsiteX0" fmla="*/ 71536 w 151495"/>
              <a:gd name="connsiteY0" fmla="*/ 121614 h 139148"/>
              <a:gd name="connsiteX1" fmla="*/ 75748 w 151495"/>
              <a:gd name="connsiteY1" fmla="*/ 120617 h 139148"/>
              <a:gd name="connsiteX2" fmla="*/ 79960 w 151495"/>
              <a:gd name="connsiteY2" fmla="*/ 121614 h 139148"/>
              <a:gd name="connsiteX3" fmla="*/ 112751 w 151495"/>
              <a:gd name="connsiteY3" fmla="*/ 138153 h 139148"/>
              <a:gd name="connsiteX4" fmla="*/ 117616 w 151495"/>
              <a:gd name="connsiteY4" fmla="*/ 139125 h 139148"/>
              <a:gd name="connsiteX5" fmla="*/ 122282 w 151495"/>
              <a:gd name="connsiteY5" fmla="*/ 137485 h 139148"/>
              <a:gd name="connsiteX6" fmla="*/ 125347 w 151495"/>
              <a:gd name="connsiteY6" fmla="*/ 133730 h 139148"/>
              <a:gd name="connsiteX7" fmla="*/ 125885 w 151495"/>
              <a:gd name="connsiteY7" fmla="*/ 128988 h 139148"/>
              <a:gd name="connsiteX8" fmla="*/ 119636 w 151495"/>
              <a:gd name="connsiteY8" fmla="*/ 93943 h 139148"/>
              <a:gd name="connsiteX9" fmla="*/ 119947 w 151495"/>
              <a:gd name="connsiteY9" fmla="*/ 89787 h 139148"/>
              <a:gd name="connsiteX10" fmla="*/ 122236 w 151495"/>
              <a:gd name="connsiteY10" fmla="*/ 86247 h 139148"/>
              <a:gd name="connsiteX11" fmla="*/ 148759 w 151495"/>
              <a:gd name="connsiteY11" fmla="*/ 61429 h 139148"/>
              <a:gd name="connsiteX12" fmla="*/ 151232 w 151495"/>
              <a:gd name="connsiteY12" fmla="*/ 57283 h 139148"/>
              <a:gd name="connsiteX13" fmla="*/ 151051 w 151495"/>
              <a:gd name="connsiteY13" fmla="*/ 52509 h 139148"/>
              <a:gd name="connsiteX14" fmla="*/ 148271 w 151495"/>
              <a:gd name="connsiteY14" fmla="*/ 48548 h 139148"/>
              <a:gd name="connsiteX15" fmla="*/ 143731 w 151495"/>
              <a:gd name="connsiteY15" fmla="*/ 46592 h 139148"/>
              <a:gd name="connsiteX16" fmla="*/ 107081 w 151495"/>
              <a:gd name="connsiteY16" fmla="*/ 41489 h 139148"/>
              <a:gd name="connsiteX17" fmla="*/ 103057 w 151495"/>
              <a:gd name="connsiteY17" fmla="*/ 39915 h 139148"/>
              <a:gd name="connsiteX18" fmla="*/ 100259 w 151495"/>
              <a:gd name="connsiteY18" fmla="*/ 36723 h 139148"/>
              <a:gd name="connsiteX19" fmla="*/ 83864 w 151495"/>
              <a:gd name="connsiteY19" fmla="*/ 4843 h 139148"/>
              <a:gd name="connsiteX20" fmla="*/ 80524 w 151495"/>
              <a:gd name="connsiteY20" fmla="*/ 1309 h 139148"/>
              <a:gd name="connsiteX21" fmla="*/ 75743 w 151495"/>
              <a:gd name="connsiteY21" fmla="*/ 0 h 139148"/>
              <a:gd name="connsiteX22" fmla="*/ 70963 w 151495"/>
              <a:gd name="connsiteY22" fmla="*/ 1309 h 139148"/>
              <a:gd name="connsiteX23" fmla="*/ 67622 w 151495"/>
              <a:gd name="connsiteY23" fmla="*/ 4843 h 139148"/>
              <a:gd name="connsiteX24" fmla="*/ 51227 w 151495"/>
              <a:gd name="connsiteY24" fmla="*/ 36723 h 139148"/>
              <a:gd name="connsiteX25" fmla="*/ 48433 w 151495"/>
              <a:gd name="connsiteY25" fmla="*/ 39912 h 139148"/>
              <a:gd name="connsiteX26" fmla="*/ 44415 w 151495"/>
              <a:gd name="connsiteY26" fmla="*/ 41489 h 139148"/>
              <a:gd name="connsiteX27" fmla="*/ 7764 w 151495"/>
              <a:gd name="connsiteY27" fmla="*/ 46592 h 139148"/>
              <a:gd name="connsiteX28" fmla="*/ 3224 w 151495"/>
              <a:gd name="connsiteY28" fmla="*/ 48548 h 139148"/>
              <a:gd name="connsiteX29" fmla="*/ 444 w 151495"/>
              <a:gd name="connsiteY29" fmla="*/ 52509 h 139148"/>
              <a:gd name="connsiteX30" fmla="*/ 264 w 151495"/>
              <a:gd name="connsiteY30" fmla="*/ 57283 h 139148"/>
              <a:gd name="connsiteX31" fmla="*/ 2737 w 151495"/>
              <a:gd name="connsiteY31" fmla="*/ 61429 h 139148"/>
              <a:gd name="connsiteX32" fmla="*/ 29260 w 151495"/>
              <a:gd name="connsiteY32" fmla="*/ 86247 h 139148"/>
              <a:gd name="connsiteX33" fmla="*/ 31554 w 151495"/>
              <a:gd name="connsiteY33" fmla="*/ 89787 h 139148"/>
              <a:gd name="connsiteX34" fmla="*/ 31869 w 151495"/>
              <a:gd name="connsiteY34" fmla="*/ 93943 h 139148"/>
              <a:gd name="connsiteX35" fmla="*/ 25609 w 151495"/>
              <a:gd name="connsiteY35" fmla="*/ 128988 h 139148"/>
              <a:gd name="connsiteX36" fmla="*/ 26149 w 151495"/>
              <a:gd name="connsiteY36" fmla="*/ 133730 h 139148"/>
              <a:gd name="connsiteX37" fmla="*/ 29213 w 151495"/>
              <a:gd name="connsiteY37" fmla="*/ 137485 h 139148"/>
              <a:gd name="connsiteX38" fmla="*/ 33879 w 151495"/>
              <a:gd name="connsiteY38" fmla="*/ 139125 h 139148"/>
              <a:gd name="connsiteX39" fmla="*/ 38744 w 151495"/>
              <a:gd name="connsiteY39" fmla="*/ 138153 h 139148"/>
              <a:gd name="connsiteX40" fmla="*/ 71536 w 151495"/>
              <a:gd name="connsiteY40" fmla="*/ 121614 h 13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51495" h="139148">
                <a:moveTo>
                  <a:pt x="71536" y="121614"/>
                </a:moveTo>
                <a:cubicBezTo>
                  <a:pt x="72835" y="120958"/>
                  <a:pt x="74281" y="120617"/>
                  <a:pt x="75748" y="120617"/>
                </a:cubicBezTo>
                <a:cubicBezTo>
                  <a:pt x="77215" y="120617"/>
                  <a:pt x="78661" y="120958"/>
                  <a:pt x="79960" y="121614"/>
                </a:cubicBezTo>
                <a:lnTo>
                  <a:pt x="112751" y="138153"/>
                </a:lnTo>
                <a:cubicBezTo>
                  <a:pt x="114247" y="138907"/>
                  <a:pt x="115933" y="139244"/>
                  <a:pt x="117616" y="139125"/>
                </a:cubicBezTo>
                <a:cubicBezTo>
                  <a:pt x="119300" y="139007"/>
                  <a:pt x="120917" y="138439"/>
                  <a:pt x="122282" y="137485"/>
                </a:cubicBezTo>
                <a:cubicBezTo>
                  <a:pt x="123649" y="136532"/>
                  <a:pt x="124711" y="135232"/>
                  <a:pt x="125347" y="133730"/>
                </a:cubicBezTo>
                <a:cubicBezTo>
                  <a:pt x="125983" y="132229"/>
                  <a:pt x="126170" y="130586"/>
                  <a:pt x="125885" y="128988"/>
                </a:cubicBezTo>
                <a:lnTo>
                  <a:pt x="119636" y="93943"/>
                </a:lnTo>
                <a:cubicBezTo>
                  <a:pt x="119387" y="92554"/>
                  <a:pt x="119494" y="91127"/>
                  <a:pt x="119947" y="89787"/>
                </a:cubicBezTo>
                <a:cubicBezTo>
                  <a:pt x="120400" y="88446"/>
                  <a:pt x="121184" y="87232"/>
                  <a:pt x="122236" y="86247"/>
                </a:cubicBezTo>
                <a:lnTo>
                  <a:pt x="148759" y="61429"/>
                </a:lnTo>
                <a:cubicBezTo>
                  <a:pt x="149969" y="60296"/>
                  <a:pt x="150826" y="58860"/>
                  <a:pt x="151232" y="57283"/>
                </a:cubicBezTo>
                <a:cubicBezTo>
                  <a:pt x="151637" y="55708"/>
                  <a:pt x="151574" y="54053"/>
                  <a:pt x="151051" y="52509"/>
                </a:cubicBezTo>
                <a:cubicBezTo>
                  <a:pt x="150527" y="50966"/>
                  <a:pt x="149564" y="49593"/>
                  <a:pt x="148271" y="48548"/>
                </a:cubicBezTo>
                <a:cubicBezTo>
                  <a:pt x="146978" y="47503"/>
                  <a:pt x="145405" y="46824"/>
                  <a:pt x="143731" y="46592"/>
                </a:cubicBezTo>
                <a:lnTo>
                  <a:pt x="107081" y="41489"/>
                </a:lnTo>
                <a:cubicBezTo>
                  <a:pt x="105626" y="41285"/>
                  <a:pt x="104245" y="40745"/>
                  <a:pt x="103057" y="39915"/>
                </a:cubicBezTo>
                <a:cubicBezTo>
                  <a:pt x="101869" y="39084"/>
                  <a:pt x="100909" y="37989"/>
                  <a:pt x="100259" y="36723"/>
                </a:cubicBezTo>
                <a:lnTo>
                  <a:pt x="83864" y="4843"/>
                </a:lnTo>
                <a:cubicBezTo>
                  <a:pt x="83116" y="3389"/>
                  <a:pt x="81958" y="2165"/>
                  <a:pt x="80524" y="1309"/>
                </a:cubicBezTo>
                <a:cubicBezTo>
                  <a:pt x="79088" y="454"/>
                  <a:pt x="77432" y="0"/>
                  <a:pt x="75743" y="0"/>
                </a:cubicBezTo>
                <a:cubicBezTo>
                  <a:pt x="74054" y="0"/>
                  <a:pt x="72398" y="454"/>
                  <a:pt x="70963" y="1309"/>
                </a:cubicBezTo>
                <a:cubicBezTo>
                  <a:pt x="69527" y="2165"/>
                  <a:pt x="68371" y="3389"/>
                  <a:pt x="67622" y="4843"/>
                </a:cubicBezTo>
                <a:lnTo>
                  <a:pt x="51227" y="36723"/>
                </a:lnTo>
                <a:cubicBezTo>
                  <a:pt x="50579" y="37988"/>
                  <a:pt x="49619" y="39083"/>
                  <a:pt x="48433" y="39912"/>
                </a:cubicBezTo>
                <a:cubicBezTo>
                  <a:pt x="47246" y="40743"/>
                  <a:pt x="45868" y="41283"/>
                  <a:pt x="44415" y="41489"/>
                </a:cubicBezTo>
                <a:lnTo>
                  <a:pt x="7764" y="46592"/>
                </a:lnTo>
                <a:cubicBezTo>
                  <a:pt x="6091" y="46824"/>
                  <a:pt x="4518" y="47503"/>
                  <a:pt x="3224" y="48548"/>
                </a:cubicBezTo>
                <a:cubicBezTo>
                  <a:pt x="1930" y="49593"/>
                  <a:pt x="967" y="50966"/>
                  <a:pt x="444" y="52509"/>
                </a:cubicBezTo>
                <a:cubicBezTo>
                  <a:pt x="-79" y="54053"/>
                  <a:pt x="-141" y="55708"/>
                  <a:pt x="264" y="57283"/>
                </a:cubicBezTo>
                <a:cubicBezTo>
                  <a:pt x="669" y="58860"/>
                  <a:pt x="1526" y="60296"/>
                  <a:pt x="2737" y="61429"/>
                </a:cubicBezTo>
                <a:lnTo>
                  <a:pt x="29260" y="86247"/>
                </a:lnTo>
                <a:cubicBezTo>
                  <a:pt x="30312" y="87231"/>
                  <a:pt x="31099" y="88445"/>
                  <a:pt x="31554" y="89787"/>
                </a:cubicBezTo>
                <a:cubicBezTo>
                  <a:pt x="32008" y="91127"/>
                  <a:pt x="32116" y="92553"/>
                  <a:pt x="31869" y="93943"/>
                </a:cubicBezTo>
                <a:lnTo>
                  <a:pt x="25609" y="128988"/>
                </a:lnTo>
                <a:cubicBezTo>
                  <a:pt x="25325" y="130586"/>
                  <a:pt x="25512" y="132229"/>
                  <a:pt x="26149" y="133730"/>
                </a:cubicBezTo>
                <a:cubicBezTo>
                  <a:pt x="26785" y="135232"/>
                  <a:pt x="27847" y="136532"/>
                  <a:pt x="29213" y="137485"/>
                </a:cubicBezTo>
                <a:cubicBezTo>
                  <a:pt x="30579" y="138439"/>
                  <a:pt x="32195" y="139007"/>
                  <a:pt x="33879" y="139125"/>
                </a:cubicBezTo>
                <a:cubicBezTo>
                  <a:pt x="35563" y="139244"/>
                  <a:pt x="37248" y="138907"/>
                  <a:pt x="38744" y="138153"/>
                </a:cubicBezTo>
                <a:lnTo>
                  <a:pt x="71536" y="121614"/>
                </a:lnTo>
                <a:close/>
              </a:path>
            </a:pathLst>
          </a:custGeom>
          <a:noFill/>
          <a:ln w="32306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5" name="任意形状 14">
            <a:extLst>
              <a:ext uri="{FF2B5EF4-FFF2-40B4-BE49-F238E27FC236}">
                <a16:creationId xmlns="" xmlns:a16="http://schemas.microsoft.com/office/drawing/2014/main" id="{FFBB8F9C-4DCC-5EF8-5A27-A0C25927322E}"/>
              </a:ext>
            </a:extLst>
          </p:cNvPr>
          <p:cNvSpPr/>
          <p:nvPr/>
        </p:nvSpPr>
        <p:spPr>
          <a:xfrm>
            <a:off x="907628" y="2042537"/>
            <a:ext cx="225000" cy="287999"/>
          </a:xfrm>
          <a:custGeom>
            <a:avLst/>
            <a:gdLst>
              <a:gd name="connsiteX0" fmla="*/ 150000 w 300000"/>
              <a:gd name="connsiteY0" fmla="*/ 288000 h 287999"/>
              <a:gd name="connsiteX1" fmla="*/ 300000 w 300000"/>
              <a:gd name="connsiteY1" fmla="*/ 144000 h 287999"/>
              <a:gd name="connsiteX2" fmla="*/ 150000 w 300000"/>
              <a:gd name="connsiteY2" fmla="*/ 0 h 287999"/>
              <a:gd name="connsiteX3" fmla="*/ 0 w 300000"/>
              <a:gd name="connsiteY3" fmla="*/ 144000 h 287999"/>
              <a:gd name="connsiteX4" fmla="*/ 150000 w 300000"/>
              <a:gd name="connsiteY4" fmla="*/ 288000 h 28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000" h="287999">
                <a:moveTo>
                  <a:pt x="150000" y="288000"/>
                </a:moveTo>
                <a:cubicBezTo>
                  <a:pt x="232842" y="288000"/>
                  <a:pt x="300000" y="223529"/>
                  <a:pt x="300000" y="144000"/>
                </a:cubicBezTo>
                <a:cubicBezTo>
                  <a:pt x="300000" y="64471"/>
                  <a:pt x="232842" y="0"/>
                  <a:pt x="150000" y="0"/>
                </a:cubicBezTo>
                <a:cubicBezTo>
                  <a:pt x="67157" y="0"/>
                  <a:pt x="0" y="64471"/>
                  <a:pt x="0" y="144000"/>
                </a:cubicBezTo>
                <a:cubicBezTo>
                  <a:pt x="0" y="223529"/>
                  <a:pt x="67157" y="288000"/>
                  <a:pt x="150000" y="288000"/>
                </a:cubicBezTo>
                <a:close/>
              </a:path>
            </a:pathLst>
          </a:custGeom>
          <a:noFill/>
          <a:ln w="32306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ComponentBackground1">
            <a:extLst>
              <a:ext uri="{FF2B5EF4-FFF2-40B4-BE49-F238E27FC236}">
                <a16:creationId xmlns="" xmlns:a16="http://schemas.microsoft.com/office/drawing/2014/main" id="{EA903912-8E36-A749-4DE7-430F29661F92}"/>
              </a:ext>
            </a:extLst>
          </p:cNvPr>
          <p:cNvSpPr/>
          <p:nvPr/>
        </p:nvSpPr>
        <p:spPr>
          <a:xfrm>
            <a:off x="4691986" y="1557338"/>
            <a:ext cx="3966740" cy="4824412"/>
          </a:xfrm>
          <a:prstGeom prst="roundRect">
            <a:avLst>
              <a:gd name="adj" fmla="val 6488"/>
            </a:avLst>
          </a:prstGeom>
          <a:solidFill>
            <a:schemeClr val="bg1"/>
          </a:solidFill>
          <a:ln w="25400" cap="rnd">
            <a:solidFill>
              <a:schemeClr val="bg2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r>
              <a:rPr lang="en-US" altLang="zh-CN" sz="2000" b="1" dirty="0">
                <a:solidFill>
                  <a:schemeClr val="bg1"/>
                </a:solidFill>
              </a:rPr>
              <a:t>o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Bullet1">
            <a:extLst>
              <a:ext uri="{FF2B5EF4-FFF2-40B4-BE49-F238E27FC236}">
                <a16:creationId xmlns="" xmlns:a16="http://schemas.microsoft.com/office/drawing/2014/main" id="{1F39FDBB-963F-1C8E-3A1A-6297A7E346FB}"/>
              </a:ext>
            </a:extLst>
          </p:cNvPr>
          <p:cNvSpPr txBox="1"/>
          <p:nvPr/>
        </p:nvSpPr>
        <p:spPr>
          <a:xfrm>
            <a:off x="4903538" y="2759521"/>
            <a:ext cx="3572888" cy="729720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/>
          <a:p>
            <a:r>
              <a:rPr lang="en-US" altLang="zh-CN" sz="2000" b="1" dirty="0"/>
              <a:t>Подтверждение доказательства</a:t>
            </a:r>
          </a:p>
        </p:txBody>
      </p:sp>
      <p:sp>
        <p:nvSpPr>
          <p:cNvPr id="11" name="Text1">
            <a:extLst>
              <a:ext uri="{FF2B5EF4-FFF2-40B4-BE49-F238E27FC236}">
                <a16:creationId xmlns="" xmlns:a16="http://schemas.microsoft.com/office/drawing/2014/main" id="{AD9A6F4C-ADD0-4842-7376-EE9DE5F011B2}"/>
              </a:ext>
            </a:extLst>
          </p:cNvPr>
          <p:cNvSpPr txBox="1"/>
          <p:nvPr/>
        </p:nvSpPr>
        <p:spPr>
          <a:xfrm>
            <a:off x="4903539" y="3598107"/>
            <a:ext cx="3572887" cy="2422973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defTabSz="913765">
              <a:lnSpc>
                <a:spcPct val="120000"/>
              </a:lnSpc>
              <a:buSzPct val="25000"/>
              <a:defRPr/>
            </a:pPr>
            <a:r>
              <a:rPr kumimoji="0" lang="pt-BR" altLang="zh-CN" sz="140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rPr>
              <a:t> Проверяющий убеждается в истинности доказательства, используя только обязательство.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="" xmlns:a16="http://schemas.microsoft.com/office/drawing/2014/main" id="{83DCC65D-E065-652A-2750-6F3596ABD454}"/>
              </a:ext>
            </a:extLst>
          </p:cNvPr>
          <p:cNvSpPr/>
          <p:nvPr/>
        </p:nvSpPr>
        <p:spPr>
          <a:xfrm>
            <a:off x="4972022" y="1859376"/>
            <a:ext cx="489585" cy="6527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图形 12">
            <a:extLst>
              <a:ext uri="{FF2B5EF4-FFF2-40B4-BE49-F238E27FC236}">
                <a16:creationId xmlns="" xmlns:a16="http://schemas.microsoft.com/office/drawing/2014/main" id="{06B13FC5-7871-B518-E091-4F9DCEBADC58}"/>
              </a:ext>
            </a:extLst>
          </p:cNvPr>
          <p:cNvSpPr/>
          <p:nvPr/>
        </p:nvSpPr>
        <p:spPr>
          <a:xfrm>
            <a:off x="5114974" y="2042567"/>
            <a:ext cx="194400" cy="289123"/>
          </a:xfrm>
          <a:custGeom>
            <a:avLst/>
            <a:gdLst>
              <a:gd name="connsiteX0" fmla="*/ 3888 w 259200"/>
              <a:gd name="connsiteY0" fmla="*/ 71394 h 289123"/>
              <a:gd name="connsiteX1" fmla="*/ 129600 w 259200"/>
              <a:gd name="connsiteY1" fmla="*/ 144115 h 289123"/>
              <a:gd name="connsiteX2" fmla="*/ 255312 w 259200"/>
              <a:gd name="connsiteY2" fmla="*/ 71394 h 289123"/>
              <a:gd name="connsiteX3" fmla="*/ 129600 w 259200"/>
              <a:gd name="connsiteY3" fmla="*/ 289123 h 289123"/>
              <a:gd name="connsiteX4" fmla="*/ 129600 w 259200"/>
              <a:gd name="connsiteY4" fmla="*/ 143971 h 289123"/>
              <a:gd name="connsiteX5" fmla="*/ 259200 w 259200"/>
              <a:gd name="connsiteY5" fmla="*/ 201571 h 289123"/>
              <a:gd name="connsiteX6" fmla="*/ 259200 w 259200"/>
              <a:gd name="connsiteY6" fmla="*/ 86370 h 289123"/>
              <a:gd name="connsiteX7" fmla="*/ 255334 w 259200"/>
              <a:gd name="connsiteY7" fmla="*/ 71987 h 289123"/>
              <a:gd name="connsiteX8" fmla="*/ 244800 w 259200"/>
              <a:gd name="connsiteY8" fmla="*/ 61458 h 289123"/>
              <a:gd name="connsiteX9" fmla="*/ 144000 w 259200"/>
              <a:gd name="connsiteY9" fmla="*/ 3858 h 289123"/>
              <a:gd name="connsiteX10" fmla="*/ 129600 w 259200"/>
              <a:gd name="connsiteY10" fmla="*/ 0 h 289123"/>
              <a:gd name="connsiteX11" fmla="*/ 115200 w 259200"/>
              <a:gd name="connsiteY11" fmla="*/ 3858 h 289123"/>
              <a:gd name="connsiteX12" fmla="*/ 14400 w 259200"/>
              <a:gd name="connsiteY12" fmla="*/ 61458 h 289123"/>
              <a:gd name="connsiteX13" fmla="*/ 3866 w 259200"/>
              <a:gd name="connsiteY13" fmla="*/ 71987 h 289123"/>
              <a:gd name="connsiteX14" fmla="*/ 0 w 259200"/>
              <a:gd name="connsiteY14" fmla="*/ 86370 h 289123"/>
              <a:gd name="connsiteX15" fmla="*/ 0 w 259200"/>
              <a:gd name="connsiteY15" fmla="*/ 201571 h 289123"/>
              <a:gd name="connsiteX16" fmla="*/ 3866 w 259200"/>
              <a:gd name="connsiteY16" fmla="*/ 215954 h 289123"/>
              <a:gd name="connsiteX17" fmla="*/ 14400 w 259200"/>
              <a:gd name="connsiteY17" fmla="*/ 226483 h 289123"/>
              <a:gd name="connsiteX18" fmla="*/ 115200 w 259200"/>
              <a:gd name="connsiteY18" fmla="*/ 284083 h 289123"/>
              <a:gd name="connsiteX19" fmla="*/ 129600 w 259200"/>
              <a:gd name="connsiteY19" fmla="*/ 287941 h 289123"/>
              <a:gd name="connsiteX20" fmla="*/ 144000 w 259200"/>
              <a:gd name="connsiteY20" fmla="*/ 284083 h 289123"/>
              <a:gd name="connsiteX21" fmla="*/ 244800 w 259200"/>
              <a:gd name="connsiteY21" fmla="*/ 226483 h 289123"/>
              <a:gd name="connsiteX22" fmla="*/ 255334 w 259200"/>
              <a:gd name="connsiteY22" fmla="*/ 215954 h 289123"/>
              <a:gd name="connsiteX23" fmla="*/ 259200 w 259200"/>
              <a:gd name="connsiteY23" fmla="*/ 201571 h 289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59200" h="289123">
                <a:moveTo>
                  <a:pt x="3888" y="71394"/>
                </a:moveTo>
                <a:lnTo>
                  <a:pt x="129600" y="144115"/>
                </a:lnTo>
                <a:lnTo>
                  <a:pt x="255312" y="71394"/>
                </a:lnTo>
                <a:moveTo>
                  <a:pt x="129600" y="289123"/>
                </a:moveTo>
                <a:lnTo>
                  <a:pt x="129600" y="143971"/>
                </a:lnTo>
                <a:moveTo>
                  <a:pt x="259200" y="201571"/>
                </a:moveTo>
                <a:lnTo>
                  <a:pt x="259200" y="86370"/>
                </a:lnTo>
                <a:cubicBezTo>
                  <a:pt x="259195" y="81320"/>
                  <a:pt x="257861" y="76360"/>
                  <a:pt x="255334" y="71987"/>
                </a:cubicBezTo>
                <a:cubicBezTo>
                  <a:pt x="252807" y="67615"/>
                  <a:pt x="249174" y="63984"/>
                  <a:pt x="244800" y="61458"/>
                </a:cubicBezTo>
                <a:lnTo>
                  <a:pt x="144000" y="3858"/>
                </a:lnTo>
                <a:cubicBezTo>
                  <a:pt x="139621" y="1331"/>
                  <a:pt x="134655" y="0"/>
                  <a:pt x="129600" y="0"/>
                </a:cubicBezTo>
                <a:cubicBezTo>
                  <a:pt x="124545" y="0"/>
                  <a:pt x="119578" y="1331"/>
                  <a:pt x="115200" y="3858"/>
                </a:cubicBezTo>
                <a:lnTo>
                  <a:pt x="14400" y="61458"/>
                </a:lnTo>
                <a:cubicBezTo>
                  <a:pt x="10026" y="63984"/>
                  <a:pt x="6393" y="67615"/>
                  <a:pt x="3866" y="71987"/>
                </a:cubicBezTo>
                <a:cubicBezTo>
                  <a:pt x="1338" y="76360"/>
                  <a:pt x="5" y="81320"/>
                  <a:pt x="0" y="86370"/>
                </a:cubicBezTo>
                <a:lnTo>
                  <a:pt x="0" y="201571"/>
                </a:lnTo>
                <a:cubicBezTo>
                  <a:pt x="5" y="206621"/>
                  <a:pt x="1338" y="211581"/>
                  <a:pt x="3866" y="215954"/>
                </a:cubicBezTo>
                <a:cubicBezTo>
                  <a:pt x="6393" y="220326"/>
                  <a:pt x="10026" y="223957"/>
                  <a:pt x="14400" y="226483"/>
                </a:cubicBezTo>
                <a:lnTo>
                  <a:pt x="115200" y="284083"/>
                </a:lnTo>
                <a:cubicBezTo>
                  <a:pt x="119578" y="286610"/>
                  <a:pt x="124545" y="287941"/>
                  <a:pt x="129600" y="287941"/>
                </a:cubicBezTo>
                <a:cubicBezTo>
                  <a:pt x="134655" y="287941"/>
                  <a:pt x="139621" y="286610"/>
                  <a:pt x="144000" y="284083"/>
                </a:cubicBezTo>
                <a:lnTo>
                  <a:pt x="244800" y="226483"/>
                </a:lnTo>
                <a:cubicBezTo>
                  <a:pt x="249174" y="223957"/>
                  <a:pt x="252807" y="220326"/>
                  <a:pt x="255334" y="215954"/>
                </a:cubicBezTo>
                <a:cubicBezTo>
                  <a:pt x="257861" y="211581"/>
                  <a:pt x="259195" y="206621"/>
                  <a:pt x="259200" y="201571"/>
                </a:cubicBezTo>
                <a:close/>
              </a:path>
            </a:pathLst>
          </a:custGeom>
          <a:noFill/>
          <a:ln w="31013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93802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dirty="0" err="1" smtClean="0">
                <a:solidFill>
                  <a:schemeClr val="bg1"/>
                </a:solidFill>
              </a:rPr>
              <a:t>Области</a:t>
            </a:r>
            <a:r>
              <a:rPr dirty="0" smtClean="0">
                <a:solidFill>
                  <a:schemeClr val="bg1"/>
                </a:solidFill>
              </a:rPr>
              <a:t> </a:t>
            </a:r>
            <a:r>
              <a:rPr dirty="0" err="1">
                <a:solidFill>
                  <a:schemeClr val="bg1"/>
                </a:solidFill>
              </a:rPr>
              <a:t>применения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4" name="ComponentBackground1">
            <a:extLst>
              <a:ext uri="{FF2B5EF4-FFF2-40B4-BE49-F238E27FC236}">
                <a16:creationId xmlns="" xmlns:a16="http://schemas.microsoft.com/office/drawing/2014/main" id="{8EA6A157-7345-64F7-B4FA-317745BA6BFE}"/>
              </a:ext>
            </a:extLst>
          </p:cNvPr>
          <p:cNvSpPr/>
          <p:nvPr/>
        </p:nvSpPr>
        <p:spPr>
          <a:xfrm>
            <a:off x="495300" y="1557338"/>
            <a:ext cx="3966740" cy="4824412"/>
          </a:xfrm>
          <a:prstGeom prst="roundRect">
            <a:avLst>
              <a:gd name="adj" fmla="val 6488"/>
            </a:avLst>
          </a:prstGeom>
          <a:solidFill>
            <a:schemeClr val="bg1"/>
          </a:solidFill>
          <a:ln w="25400" cap="rnd">
            <a:solidFill>
              <a:schemeClr val="bg2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r>
              <a:rPr lang="en-US" altLang="zh-CN" sz="2000" b="1" dirty="0">
                <a:solidFill>
                  <a:schemeClr val="bg1"/>
                </a:solidFill>
              </a:rPr>
              <a:t>o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5" name="Bullet1">
            <a:extLst>
              <a:ext uri="{FF2B5EF4-FFF2-40B4-BE49-F238E27FC236}">
                <a16:creationId xmlns="" xmlns:a16="http://schemas.microsoft.com/office/drawing/2014/main" id="{441C7EB1-391A-2D1E-0ED6-AC57D7D14462}"/>
              </a:ext>
            </a:extLst>
          </p:cNvPr>
          <p:cNvSpPr txBox="1"/>
          <p:nvPr/>
        </p:nvSpPr>
        <p:spPr>
          <a:xfrm>
            <a:off x="706852" y="2759521"/>
            <a:ext cx="3572888" cy="729720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/>
          <a:p>
            <a:r>
              <a:rPr lang="en-US" altLang="zh-CN" sz="2000" b="1" dirty="0"/>
              <a:t>Криптовалюты</a:t>
            </a:r>
          </a:p>
        </p:txBody>
      </p:sp>
      <p:sp>
        <p:nvSpPr>
          <p:cNvPr id="6" name="Text1">
            <a:extLst>
              <a:ext uri="{FF2B5EF4-FFF2-40B4-BE49-F238E27FC236}">
                <a16:creationId xmlns="" xmlns:a16="http://schemas.microsoft.com/office/drawing/2014/main" id="{A8861A24-ECFD-178D-AC16-88207AA7DA47}"/>
              </a:ext>
            </a:extLst>
          </p:cNvPr>
          <p:cNvSpPr txBox="1"/>
          <p:nvPr/>
        </p:nvSpPr>
        <p:spPr>
          <a:xfrm>
            <a:off x="706853" y="3598107"/>
            <a:ext cx="3572887" cy="2422973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defTabSz="913765">
              <a:lnSpc>
                <a:spcPct val="120000"/>
              </a:lnSpc>
              <a:buSzPct val="25000"/>
              <a:defRPr/>
            </a:pPr>
            <a:r>
              <a:rPr kumimoji="0" lang="pt-BR" altLang="zh-CN" sz="140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rPr>
              <a:t> Использование в блокчейне для обеспечения анонимности транзакций.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="" xmlns:a16="http://schemas.microsoft.com/office/drawing/2014/main" id="{10C010F1-7F24-5F80-1FCB-72F55224D3B0}"/>
              </a:ext>
            </a:extLst>
          </p:cNvPr>
          <p:cNvSpPr/>
          <p:nvPr/>
        </p:nvSpPr>
        <p:spPr>
          <a:xfrm>
            <a:off x="775335" y="1859376"/>
            <a:ext cx="489585" cy="65278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任意形状 13">
            <a:extLst>
              <a:ext uri="{FF2B5EF4-FFF2-40B4-BE49-F238E27FC236}">
                <a16:creationId xmlns="" xmlns:a16="http://schemas.microsoft.com/office/drawing/2014/main" id="{1500E0F0-558D-4C00-95E2-DDA87FCB16B3}"/>
              </a:ext>
            </a:extLst>
          </p:cNvPr>
          <p:cNvSpPr/>
          <p:nvPr/>
        </p:nvSpPr>
        <p:spPr>
          <a:xfrm>
            <a:off x="963317" y="2110533"/>
            <a:ext cx="113621" cy="139148"/>
          </a:xfrm>
          <a:custGeom>
            <a:avLst/>
            <a:gdLst>
              <a:gd name="connsiteX0" fmla="*/ 71536 w 151495"/>
              <a:gd name="connsiteY0" fmla="*/ 121614 h 139148"/>
              <a:gd name="connsiteX1" fmla="*/ 75748 w 151495"/>
              <a:gd name="connsiteY1" fmla="*/ 120617 h 139148"/>
              <a:gd name="connsiteX2" fmla="*/ 79960 w 151495"/>
              <a:gd name="connsiteY2" fmla="*/ 121614 h 139148"/>
              <a:gd name="connsiteX3" fmla="*/ 112751 w 151495"/>
              <a:gd name="connsiteY3" fmla="*/ 138153 h 139148"/>
              <a:gd name="connsiteX4" fmla="*/ 117616 w 151495"/>
              <a:gd name="connsiteY4" fmla="*/ 139125 h 139148"/>
              <a:gd name="connsiteX5" fmla="*/ 122282 w 151495"/>
              <a:gd name="connsiteY5" fmla="*/ 137485 h 139148"/>
              <a:gd name="connsiteX6" fmla="*/ 125347 w 151495"/>
              <a:gd name="connsiteY6" fmla="*/ 133730 h 139148"/>
              <a:gd name="connsiteX7" fmla="*/ 125885 w 151495"/>
              <a:gd name="connsiteY7" fmla="*/ 128988 h 139148"/>
              <a:gd name="connsiteX8" fmla="*/ 119636 w 151495"/>
              <a:gd name="connsiteY8" fmla="*/ 93943 h 139148"/>
              <a:gd name="connsiteX9" fmla="*/ 119947 w 151495"/>
              <a:gd name="connsiteY9" fmla="*/ 89787 h 139148"/>
              <a:gd name="connsiteX10" fmla="*/ 122236 w 151495"/>
              <a:gd name="connsiteY10" fmla="*/ 86247 h 139148"/>
              <a:gd name="connsiteX11" fmla="*/ 148759 w 151495"/>
              <a:gd name="connsiteY11" fmla="*/ 61429 h 139148"/>
              <a:gd name="connsiteX12" fmla="*/ 151232 w 151495"/>
              <a:gd name="connsiteY12" fmla="*/ 57283 h 139148"/>
              <a:gd name="connsiteX13" fmla="*/ 151051 w 151495"/>
              <a:gd name="connsiteY13" fmla="*/ 52509 h 139148"/>
              <a:gd name="connsiteX14" fmla="*/ 148271 w 151495"/>
              <a:gd name="connsiteY14" fmla="*/ 48548 h 139148"/>
              <a:gd name="connsiteX15" fmla="*/ 143731 w 151495"/>
              <a:gd name="connsiteY15" fmla="*/ 46592 h 139148"/>
              <a:gd name="connsiteX16" fmla="*/ 107081 w 151495"/>
              <a:gd name="connsiteY16" fmla="*/ 41489 h 139148"/>
              <a:gd name="connsiteX17" fmla="*/ 103057 w 151495"/>
              <a:gd name="connsiteY17" fmla="*/ 39915 h 139148"/>
              <a:gd name="connsiteX18" fmla="*/ 100259 w 151495"/>
              <a:gd name="connsiteY18" fmla="*/ 36723 h 139148"/>
              <a:gd name="connsiteX19" fmla="*/ 83864 w 151495"/>
              <a:gd name="connsiteY19" fmla="*/ 4843 h 139148"/>
              <a:gd name="connsiteX20" fmla="*/ 80524 w 151495"/>
              <a:gd name="connsiteY20" fmla="*/ 1309 h 139148"/>
              <a:gd name="connsiteX21" fmla="*/ 75743 w 151495"/>
              <a:gd name="connsiteY21" fmla="*/ 0 h 139148"/>
              <a:gd name="connsiteX22" fmla="*/ 70963 w 151495"/>
              <a:gd name="connsiteY22" fmla="*/ 1309 h 139148"/>
              <a:gd name="connsiteX23" fmla="*/ 67622 w 151495"/>
              <a:gd name="connsiteY23" fmla="*/ 4843 h 139148"/>
              <a:gd name="connsiteX24" fmla="*/ 51227 w 151495"/>
              <a:gd name="connsiteY24" fmla="*/ 36723 h 139148"/>
              <a:gd name="connsiteX25" fmla="*/ 48433 w 151495"/>
              <a:gd name="connsiteY25" fmla="*/ 39912 h 139148"/>
              <a:gd name="connsiteX26" fmla="*/ 44415 w 151495"/>
              <a:gd name="connsiteY26" fmla="*/ 41489 h 139148"/>
              <a:gd name="connsiteX27" fmla="*/ 7764 w 151495"/>
              <a:gd name="connsiteY27" fmla="*/ 46592 h 139148"/>
              <a:gd name="connsiteX28" fmla="*/ 3224 w 151495"/>
              <a:gd name="connsiteY28" fmla="*/ 48548 h 139148"/>
              <a:gd name="connsiteX29" fmla="*/ 444 w 151495"/>
              <a:gd name="connsiteY29" fmla="*/ 52509 h 139148"/>
              <a:gd name="connsiteX30" fmla="*/ 264 w 151495"/>
              <a:gd name="connsiteY30" fmla="*/ 57283 h 139148"/>
              <a:gd name="connsiteX31" fmla="*/ 2737 w 151495"/>
              <a:gd name="connsiteY31" fmla="*/ 61429 h 139148"/>
              <a:gd name="connsiteX32" fmla="*/ 29260 w 151495"/>
              <a:gd name="connsiteY32" fmla="*/ 86247 h 139148"/>
              <a:gd name="connsiteX33" fmla="*/ 31554 w 151495"/>
              <a:gd name="connsiteY33" fmla="*/ 89787 h 139148"/>
              <a:gd name="connsiteX34" fmla="*/ 31869 w 151495"/>
              <a:gd name="connsiteY34" fmla="*/ 93943 h 139148"/>
              <a:gd name="connsiteX35" fmla="*/ 25609 w 151495"/>
              <a:gd name="connsiteY35" fmla="*/ 128988 h 139148"/>
              <a:gd name="connsiteX36" fmla="*/ 26149 w 151495"/>
              <a:gd name="connsiteY36" fmla="*/ 133730 h 139148"/>
              <a:gd name="connsiteX37" fmla="*/ 29213 w 151495"/>
              <a:gd name="connsiteY37" fmla="*/ 137485 h 139148"/>
              <a:gd name="connsiteX38" fmla="*/ 33879 w 151495"/>
              <a:gd name="connsiteY38" fmla="*/ 139125 h 139148"/>
              <a:gd name="connsiteX39" fmla="*/ 38744 w 151495"/>
              <a:gd name="connsiteY39" fmla="*/ 138153 h 139148"/>
              <a:gd name="connsiteX40" fmla="*/ 71536 w 151495"/>
              <a:gd name="connsiteY40" fmla="*/ 121614 h 139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51495" h="139148">
                <a:moveTo>
                  <a:pt x="71536" y="121614"/>
                </a:moveTo>
                <a:cubicBezTo>
                  <a:pt x="72835" y="120958"/>
                  <a:pt x="74281" y="120617"/>
                  <a:pt x="75748" y="120617"/>
                </a:cubicBezTo>
                <a:cubicBezTo>
                  <a:pt x="77215" y="120617"/>
                  <a:pt x="78661" y="120958"/>
                  <a:pt x="79960" y="121614"/>
                </a:cubicBezTo>
                <a:lnTo>
                  <a:pt x="112751" y="138153"/>
                </a:lnTo>
                <a:cubicBezTo>
                  <a:pt x="114247" y="138907"/>
                  <a:pt x="115933" y="139244"/>
                  <a:pt x="117616" y="139125"/>
                </a:cubicBezTo>
                <a:cubicBezTo>
                  <a:pt x="119300" y="139007"/>
                  <a:pt x="120917" y="138439"/>
                  <a:pt x="122282" y="137485"/>
                </a:cubicBezTo>
                <a:cubicBezTo>
                  <a:pt x="123649" y="136532"/>
                  <a:pt x="124711" y="135232"/>
                  <a:pt x="125347" y="133730"/>
                </a:cubicBezTo>
                <a:cubicBezTo>
                  <a:pt x="125983" y="132229"/>
                  <a:pt x="126170" y="130586"/>
                  <a:pt x="125885" y="128988"/>
                </a:cubicBezTo>
                <a:lnTo>
                  <a:pt x="119636" y="93943"/>
                </a:lnTo>
                <a:cubicBezTo>
                  <a:pt x="119387" y="92554"/>
                  <a:pt x="119494" y="91127"/>
                  <a:pt x="119947" y="89787"/>
                </a:cubicBezTo>
                <a:cubicBezTo>
                  <a:pt x="120400" y="88446"/>
                  <a:pt x="121184" y="87232"/>
                  <a:pt x="122236" y="86247"/>
                </a:cubicBezTo>
                <a:lnTo>
                  <a:pt x="148759" y="61429"/>
                </a:lnTo>
                <a:cubicBezTo>
                  <a:pt x="149969" y="60296"/>
                  <a:pt x="150826" y="58860"/>
                  <a:pt x="151232" y="57283"/>
                </a:cubicBezTo>
                <a:cubicBezTo>
                  <a:pt x="151637" y="55708"/>
                  <a:pt x="151574" y="54053"/>
                  <a:pt x="151051" y="52509"/>
                </a:cubicBezTo>
                <a:cubicBezTo>
                  <a:pt x="150527" y="50966"/>
                  <a:pt x="149564" y="49593"/>
                  <a:pt x="148271" y="48548"/>
                </a:cubicBezTo>
                <a:cubicBezTo>
                  <a:pt x="146978" y="47503"/>
                  <a:pt x="145405" y="46824"/>
                  <a:pt x="143731" y="46592"/>
                </a:cubicBezTo>
                <a:lnTo>
                  <a:pt x="107081" y="41489"/>
                </a:lnTo>
                <a:cubicBezTo>
                  <a:pt x="105626" y="41285"/>
                  <a:pt x="104245" y="40745"/>
                  <a:pt x="103057" y="39915"/>
                </a:cubicBezTo>
                <a:cubicBezTo>
                  <a:pt x="101869" y="39084"/>
                  <a:pt x="100909" y="37989"/>
                  <a:pt x="100259" y="36723"/>
                </a:cubicBezTo>
                <a:lnTo>
                  <a:pt x="83864" y="4843"/>
                </a:lnTo>
                <a:cubicBezTo>
                  <a:pt x="83116" y="3389"/>
                  <a:pt x="81958" y="2165"/>
                  <a:pt x="80524" y="1309"/>
                </a:cubicBezTo>
                <a:cubicBezTo>
                  <a:pt x="79088" y="454"/>
                  <a:pt x="77432" y="0"/>
                  <a:pt x="75743" y="0"/>
                </a:cubicBezTo>
                <a:cubicBezTo>
                  <a:pt x="74054" y="0"/>
                  <a:pt x="72398" y="454"/>
                  <a:pt x="70963" y="1309"/>
                </a:cubicBezTo>
                <a:cubicBezTo>
                  <a:pt x="69527" y="2165"/>
                  <a:pt x="68371" y="3389"/>
                  <a:pt x="67622" y="4843"/>
                </a:cubicBezTo>
                <a:lnTo>
                  <a:pt x="51227" y="36723"/>
                </a:lnTo>
                <a:cubicBezTo>
                  <a:pt x="50579" y="37988"/>
                  <a:pt x="49619" y="39083"/>
                  <a:pt x="48433" y="39912"/>
                </a:cubicBezTo>
                <a:cubicBezTo>
                  <a:pt x="47246" y="40743"/>
                  <a:pt x="45868" y="41283"/>
                  <a:pt x="44415" y="41489"/>
                </a:cubicBezTo>
                <a:lnTo>
                  <a:pt x="7764" y="46592"/>
                </a:lnTo>
                <a:cubicBezTo>
                  <a:pt x="6091" y="46824"/>
                  <a:pt x="4518" y="47503"/>
                  <a:pt x="3224" y="48548"/>
                </a:cubicBezTo>
                <a:cubicBezTo>
                  <a:pt x="1930" y="49593"/>
                  <a:pt x="967" y="50966"/>
                  <a:pt x="444" y="52509"/>
                </a:cubicBezTo>
                <a:cubicBezTo>
                  <a:pt x="-79" y="54053"/>
                  <a:pt x="-141" y="55708"/>
                  <a:pt x="264" y="57283"/>
                </a:cubicBezTo>
                <a:cubicBezTo>
                  <a:pt x="669" y="58860"/>
                  <a:pt x="1526" y="60296"/>
                  <a:pt x="2737" y="61429"/>
                </a:cubicBezTo>
                <a:lnTo>
                  <a:pt x="29260" y="86247"/>
                </a:lnTo>
                <a:cubicBezTo>
                  <a:pt x="30312" y="87231"/>
                  <a:pt x="31099" y="88445"/>
                  <a:pt x="31554" y="89787"/>
                </a:cubicBezTo>
                <a:cubicBezTo>
                  <a:pt x="32008" y="91127"/>
                  <a:pt x="32116" y="92553"/>
                  <a:pt x="31869" y="93943"/>
                </a:cubicBezTo>
                <a:lnTo>
                  <a:pt x="25609" y="128988"/>
                </a:lnTo>
                <a:cubicBezTo>
                  <a:pt x="25325" y="130586"/>
                  <a:pt x="25512" y="132229"/>
                  <a:pt x="26149" y="133730"/>
                </a:cubicBezTo>
                <a:cubicBezTo>
                  <a:pt x="26785" y="135232"/>
                  <a:pt x="27847" y="136532"/>
                  <a:pt x="29213" y="137485"/>
                </a:cubicBezTo>
                <a:cubicBezTo>
                  <a:pt x="30579" y="138439"/>
                  <a:pt x="32195" y="139007"/>
                  <a:pt x="33879" y="139125"/>
                </a:cubicBezTo>
                <a:cubicBezTo>
                  <a:pt x="35563" y="139244"/>
                  <a:pt x="37248" y="138907"/>
                  <a:pt x="38744" y="138153"/>
                </a:cubicBezTo>
                <a:lnTo>
                  <a:pt x="71536" y="121614"/>
                </a:lnTo>
                <a:close/>
              </a:path>
            </a:pathLst>
          </a:custGeom>
          <a:noFill/>
          <a:ln w="32306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5" name="任意形状 14">
            <a:extLst>
              <a:ext uri="{FF2B5EF4-FFF2-40B4-BE49-F238E27FC236}">
                <a16:creationId xmlns="" xmlns:a16="http://schemas.microsoft.com/office/drawing/2014/main" id="{FFBB8F9C-4DCC-5EF8-5A27-A0C25927322E}"/>
              </a:ext>
            </a:extLst>
          </p:cNvPr>
          <p:cNvSpPr/>
          <p:nvPr/>
        </p:nvSpPr>
        <p:spPr>
          <a:xfrm>
            <a:off x="907628" y="2042537"/>
            <a:ext cx="225000" cy="287999"/>
          </a:xfrm>
          <a:custGeom>
            <a:avLst/>
            <a:gdLst>
              <a:gd name="connsiteX0" fmla="*/ 150000 w 300000"/>
              <a:gd name="connsiteY0" fmla="*/ 288000 h 287999"/>
              <a:gd name="connsiteX1" fmla="*/ 300000 w 300000"/>
              <a:gd name="connsiteY1" fmla="*/ 144000 h 287999"/>
              <a:gd name="connsiteX2" fmla="*/ 150000 w 300000"/>
              <a:gd name="connsiteY2" fmla="*/ 0 h 287999"/>
              <a:gd name="connsiteX3" fmla="*/ 0 w 300000"/>
              <a:gd name="connsiteY3" fmla="*/ 144000 h 287999"/>
              <a:gd name="connsiteX4" fmla="*/ 150000 w 300000"/>
              <a:gd name="connsiteY4" fmla="*/ 288000 h 28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000" h="287999">
                <a:moveTo>
                  <a:pt x="150000" y="288000"/>
                </a:moveTo>
                <a:cubicBezTo>
                  <a:pt x="232842" y="288000"/>
                  <a:pt x="300000" y="223529"/>
                  <a:pt x="300000" y="144000"/>
                </a:cubicBezTo>
                <a:cubicBezTo>
                  <a:pt x="300000" y="64471"/>
                  <a:pt x="232842" y="0"/>
                  <a:pt x="150000" y="0"/>
                </a:cubicBezTo>
                <a:cubicBezTo>
                  <a:pt x="67157" y="0"/>
                  <a:pt x="0" y="64471"/>
                  <a:pt x="0" y="144000"/>
                </a:cubicBezTo>
                <a:cubicBezTo>
                  <a:pt x="0" y="223529"/>
                  <a:pt x="67157" y="288000"/>
                  <a:pt x="150000" y="288000"/>
                </a:cubicBezTo>
                <a:close/>
              </a:path>
            </a:pathLst>
          </a:custGeom>
          <a:noFill/>
          <a:ln w="32306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ComponentBackground1">
            <a:extLst>
              <a:ext uri="{FF2B5EF4-FFF2-40B4-BE49-F238E27FC236}">
                <a16:creationId xmlns="" xmlns:a16="http://schemas.microsoft.com/office/drawing/2014/main" id="{EA903912-8E36-A749-4DE7-430F29661F92}"/>
              </a:ext>
            </a:extLst>
          </p:cNvPr>
          <p:cNvSpPr/>
          <p:nvPr/>
        </p:nvSpPr>
        <p:spPr>
          <a:xfrm>
            <a:off x="4691986" y="1557338"/>
            <a:ext cx="3966740" cy="4824412"/>
          </a:xfrm>
          <a:prstGeom prst="roundRect">
            <a:avLst>
              <a:gd name="adj" fmla="val 6488"/>
            </a:avLst>
          </a:prstGeom>
          <a:solidFill>
            <a:schemeClr val="bg1"/>
          </a:solidFill>
          <a:ln w="25400" cap="rnd">
            <a:solidFill>
              <a:schemeClr val="bg2"/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r>
              <a:rPr lang="en-US" altLang="zh-CN" sz="2000" b="1" dirty="0">
                <a:solidFill>
                  <a:schemeClr val="bg1"/>
                </a:solidFill>
              </a:rPr>
              <a:t>o</a:t>
            </a:r>
            <a:endParaRPr lang="zh-CN" altLang="en-US" sz="2000" b="1" dirty="0">
              <a:solidFill>
                <a:schemeClr val="bg1"/>
              </a:solidFill>
            </a:endParaRPr>
          </a:p>
        </p:txBody>
      </p:sp>
      <p:sp>
        <p:nvSpPr>
          <p:cNvPr id="10" name="Bullet1">
            <a:extLst>
              <a:ext uri="{FF2B5EF4-FFF2-40B4-BE49-F238E27FC236}">
                <a16:creationId xmlns="" xmlns:a16="http://schemas.microsoft.com/office/drawing/2014/main" id="{1F39FDBB-963F-1C8E-3A1A-6297A7E346FB}"/>
              </a:ext>
            </a:extLst>
          </p:cNvPr>
          <p:cNvSpPr txBox="1"/>
          <p:nvPr/>
        </p:nvSpPr>
        <p:spPr>
          <a:xfrm>
            <a:off x="4903538" y="2759521"/>
            <a:ext cx="3572888" cy="729720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/>
          <a:p>
            <a:r>
              <a:rPr lang="en-US" altLang="zh-CN" sz="2000" b="1" dirty="0"/>
              <a:t>Безопасная аутентификация</a:t>
            </a:r>
          </a:p>
        </p:txBody>
      </p:sp>
      <p:sp>
        <p:nvSpPr>
          <p:cNvPr id="11" name="Text1">
            <a:extLst>
              <a:ext uri="{FF2B5EF4-FFF2-40B4-BE49-F238E27FC236}">
                <a16:creationId xmlns="" xmlns:a16="http://schemas.microsoft.com/office/drawing/2014/main" id="{AD9A6F4C-ADD0-4842-7376-EE9DE5F011B2}"/>
              </a:ext>
            </a:extLst>
          </p:cNvPr>
          <p:cNvSpPr txBox="1"/>
          <p:nvPr/>
        </p:nvSpPr>
        <p:spPr>
          <a:xfrm>
            <a:off x="4903539" y="3598107"/>
            <a:ext cx="3572887" cy="2422973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/>
          <a:p>
            <a:pPr defTabSz="913765">
              <a:lnSpc>
                <a:spcPct val="120000"/>
              </a:lnSpc>
              <a:buSzPct val="25000"/>
              <a:defRPr/>
            </a:pPr>
            <a:r>
              <a:rPr kumimoji="0" lang="pt-BR" altLang="zh-CN" sz="1400" i="0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</a:rPr>
              <a:t> Применение в системах, где требуется подтверждение подлинности без раскрытия личных данных.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="" xmlns:a16="http://schemas.microsoft.com/office/drawing/2014/main" id="{83DCC65D-E065-652A-2750-6F3596ABD454}"/>
              </a:ext>
            </a:extLst>
          </p:cNvPr>
          <p:cNvSpPr/>
          <p:nvPr/>
        </p:nvSpPr>
        <p:spPr>
          <a:xfrm>
            <a:off x="4972022" y="1859376"/>
            <a:ext cx="489585" cy="65278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" name="图形 12">
            <a:extLst>
              <a:ext uri="{FF2B5EF4-FFF2-40B4-BE49-F238E27FC236}">
                <a16:creationId xmlns="" xmlns:a16="http://schemas.microsoft.com/office/drawing/2014/main" id="{06B13FC5-7871-B518-E091-4F9DCEBADC58}"/>
              </a:ext>
            </a:extLst>
          </p:cNvPr>
          <p:cNvSpPr/>
          <p:nvPr/>
        </p:nvSpPr>
        <p:spPr>
          <a:xfrm>
            <a:off x="5114974" y="2042567"/>
            <a:ext cx="194400" cy="289123"/>
          </a:xfrm>
          <a:custGeom>
            <a:avLst/>
            <a:gdLst>
              <a:gd name="connsiteX0" fmla="*/ 3888 w 259200"/>
              <a:gd name="connsiteY0" fmla="*/ 71394 h 289123"/>
              <a:gd name="connsiteX1" fmla="*/ 129600 w 259200"/>
              <a:gd name="connsiteY1" fmla="*/ 144115 h 289123"/>
              <a:gd name="connsiteX2" fmla="*/ 255312 w 259200"/>
              <a:gd name="connsiteY2" fmla="*/ 71394 h 289123"/>
              <a:gd name="connsiteX3" fmla="*/ 129600 w 259200"/>
              <a:gd name="connsiteY3" fmla="*/ 289123 h 289123"/>
              <a:gd name="connsiteX4" fmla="*/ 129600 w 259200"/>
              <a:gd name="connsiteY4" fmla="*/ 143971 h 289123"/>
              <a:gd name="connsiteX5" fmla="*/ 259200 w 259200"/>
              <a:gd name="connsiteY5" fmla="*/ 201571 h 289123"/>
              <a:gd name="connsiteX6" fmla="*/ 259200 w 259200"/>
              <a:gd name="connsiteY6" fmla="*/ 86370 h 289123"/>
              <a:gd name="connsiteX7" fmla="*/ 255334 w 259200"/>
              <a:gd name="connsiteY7" fmla="*/ 71987 h 289123"/>
              <a:gd name="connsiteX8" fmla="*/ 244800 w 259200"/>
              <a:gd name="connsiteY8" fmla="*/ 61458 h 289123"/>
              <a:gd name="connsiteX9" fmla="*/ 144000 w 259200"/>
              <a:gd name="connsiteY9" fmla="*/ 3858 h 289123"/>
              <a:gd name="connsiteX10" fmla="*/ 129600 w 259200"/>
              <a:gd name="connsiteY10" fmla="*/ 0 h 289123"/>
              <a:gd name="connsiteX11" fmla="*/ 115200 w 259200"/>
              <a:gd name="connsiteY11" fmla="*/ 3858 h 289123"/>
              <a:gd name="connsiteX12" fmla="*/ 14400 w 259200"/>
              <a:gd name="connsiteY12" fmla="*/ 61458 h 289123"/>
              <a:gd name="connsiteX13" fmla="*/ 3866 w 259200"/>
              <a:gd name="connsiteY13" fmla="*/ 71987 h 289123"/>
              <a:gd name="connsiteX14" fmla="*/ 0 w 259200"/>
              <a:gd name="connsiteY14" fmla="*/ 86370 h 289123"/>
              <a:gd name="connsiteX15" fmla="*/ 0 w 259200"/>
              <a:gd name="connsiteY15" fmla="*/ 201571 h 289123"/>
              <a:gd name="connsiteX16" fmla="*/ 3866 w 259200"/>
              <a:gd name="connsiteY16" fmla="*/ 215954 h 289123"/>
              <a:gd name="connsiteX17" fmla="*/ 14400 w 259200"/>
              <a:gd name="connsiteY17" fmla="*/ 226483 h 289123"/>
              <a:gd name="connsiteX18" fmla="*/ 115200 w 259200"/>
              <a:gd name="connsiteY18" fmla="*/ 284083 h 289123"/>
              <a:gd name="connsiteX19" fmla="*/ 129600 w 259200"/>
              <a:gd name="connsiteY19" fmla="*/ 287941 h 289123"/>
              <a:gd name="connsiteX20" fmla="*/ 144000 w 259200"/>
              <a:gd name="connsiteY20" fmla="*/ 284083 h 289123"/>
              <a:gd name="connsiteX21" fmla="*/ 244800 w 259200"/>
              <a:gd name="connsiteY21" fmla="*/ 226483 h 289123"/>
              <a:gd name="connsiteX22" fmla="*/ 255334 w 259200"/>
              <a:gd name="connsiteY22" fmla="*/ 215954 h 289123"/>
              <a:gd name="connsiteX23" fmla="*/ 259200 w 259200"/>
              <a:gd name="connsiteY23" fmla="*/ 201571 h 2891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59200" h="289123">
                <a:moveTo>
                  <a:pt x="3888" y="71394"/>
                </a:moveTo>
                <a:lnTo>
                  <a:pt x="129600" y="144115"/>
                </a:lnTo>
                <a:lnTo>
                  <a:pt x="255312" y="71394"/>
                </a:lnTo>
                <a:moveTo>
                  <a:pt x="129600" y="289123"/>
                </a:moveTo>
                <a:lnTo>
                  <a:pt x="129600" y="143971"/>
                </a:lnTo>
                <a:moveTo>
                  <a:pt x="259200" y="201571"/>
                </a:moveTo>
                <a:lnTo>
                  <a:pt x="259200" y="86370"/>
                </a:lnTo>
                <a:cubicBezTo>
                  <a:pt x="259195" y="81320"/>
                  <a:pt x="257861" y="76360"/>
                  <a:pt x="255334" y="71987"/>
                </a:cubicBezTo>
                <a:cubicBezTo>
                  <a:pt x="252807" y="67615"/>
                  <a:pt x="249174" y="63984"/>
                  <a:pt x="244800" y="61458"/>
                </a:cubicBezTo>
                <a:lnTo>
                  <a:pt x="144000" y="3858"/>
                </a:lnTo>
                <a:cubicBezTo>
                  <a:pt x="139621" y="1331"/>
                  <a:pt x="134655" y="0"/>
                  <a:pt x="129600" y="0"/>
                </a:cubicBezTo>
                <a:cubicBezTo>
                  <a:pt x="124545" y="0"/>
                  <a:pt x="119578" y="1331"/>
                  <a:pt x="115200" y="3858"/>
                </a:cubicBezTo>
                <a:lnTo>
                  <a:pt x="14400" y="61458"/>
                </a:lnTo>
                <a:cubicBezTo>
                  <a:pt x="10026" y="63984"/>
                  <a:pt x="6393" y="67615"/>
                  <a:pt x="3866" y="71987"/>
                </a:cubicBezTo>
                <a:cubicBezTo>
                  <a:pt x="1338" y="76360"/>
                  <a:pt x="5" y="81320"/>
                  <a:pt x="0" y="86370"/>
                </a:cubicBezTo>
                <a:lnTo>
                  <a:pt x="0" y="201571"/>
                </a:lnTo>
                <a:cubicBezTo>
                  <a:pt x="5" y="206621"/>
                  <a:pt x="1338" y="211581"/>
                  <a:pt x="3866" y="215954"/>
                </a:cubicBezTo>
                <a:cubicBezTo>
                  <a:pt x="6393" y="220326"/>
                  <a:pt x="10026" y="223957"/>
                  <a:pt x="14400" y="226483"/>
                </a:cubicBezTo>
                <a:lnTo>
                  <a:pt x="115200" y="284083"/>
                </a:lnTo>
                <a:cubicBezTo>
                  <a:pt x="119578" y="286610"/>
                  <a:pt x="124545" y="287941"/>
                  <a:pt x="129600" y="287941"/>
                </a:cubicBezTo>
                <a:cubicBezTo>
                  <a:pt x="134655" y="287941"/>
                  <a:pt x="139621" y="286610"/>
                  <a:pt x="144000" y="284083"/>
                </a:cubicBezTo>
                <a:lnTo>
                  <a:pt x="244800" y="226483"/>
                </a:lnTo>
                <a:cubicBezTo>
                  <a:pt x="249174" y="223957"/>
                  <a:pt x="252807" y="220326"/>
                  <a:pt x="255334" y="215954"/>
                </a:cubicBezTo>
                <a:cubicBezTo>
                  <a:pt x="257861" y="211581"/>
                  <a:pt x="259195" y="206621"/>
                  <a:pt x="259200" y="201571"/>
                </a:cubicBezTo>
                <a:close/>
              </a:path>
            </a:pathLst>
          </a:custGeom>
          <a:noFill/>
          <a:ln w="31013" cap="rnd">
            <a:solidFill>
              <a:schemeClr val="bg1"/>
            </a:solidFill>
            <a:prstDash val="solid"/>
            <a:round/>
          </a:ln>
        </p:spPr>
        <p:txBody>
          <a:bodyPr rtlCol="0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300829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2474" y="285750"/>
            <a:ext cx="756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Задача о нахождении гамильтонова цикла в графе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56" y="775658"/>
            <a:ext cx="8105775" cy="1162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556" y="2171700"/>
            <a:ext cx="4256483" cy="3905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401422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2474" y="285750"/>
            <a:ext cx="756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Задача о нахождении гамильтонова цикла в графе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818" y="990108"/>
            <a:ext cx="8477251" cy="4286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77799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2474" y="285750"/>
            <a:ext cx="756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Задача о нахождении гамильтонова цикла в графе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860232"/>
            <a:ext cx="8077200" cy="2602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475" y="3462338"/>
            <a:ext cx="8077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15243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2411760" y="548680"/>
            <a:ext cx="4924129" cy="736909"/>
          </a:xfrm>
        </p:spPr>
        <p:txBody>
          <a:bodyPr>
            <a:normAutofit/>
          </a:bodyPr>
          <a:lstStyle/>
          <a:p>
            <a:pPr eaLnBrk="1" hangingPunct="1"/>
            <a:r>
              <a:rPr lang="ru-RU" sz="2394" dirty="0" smtClean="0">
                <a:solidFill>
                  <a:schemeClr val="bg1"/>
                </a:solidFill>
              </a:rPr>
              <a:t>Безопасность</a:t>
            </a:r>
            <a:endParaRPr lang="en-US" sz="2394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043608" y="1484784"/>
            <a:ext cx="7200800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ru-RU" dirty="0">
                <a:solidFill>
                  <a:schemeClr val="bg1"/>
                </a:solidFill>
              </a:rPr>
              <a:t>Безопасность - это один из важных аспектов который следует учитывать при написании смарт-контрактов </a:t>
            </a:r>
          </a:p>
          <a:p>
            <a:pPr algn="just"/>
            <a:r>
              <a:rPr lang="ru-RU" dirty="0" smtClean="0">
                <a:solidFill>
                  <a:schemeClr val="bg1"/>
                </a:solidFill>
              </a:rPr>
              <a:t>	Смарт-контракт </a:t>
            </a:r>
            <a:r>
              <a:rPr lang="ru-RU" dirty="0">
                <a:solidFill>
                  <a:schemeClr val="bg1"/>
                </a:solidFill>
              </a:rPr>
              <a:t>является публичными и любой пользователь может с ними </a:t>
            </a:r>
            <a:r>
              <a:rPr lang="ru-RU" dirty="0" smtClean="0">
                <a:solidFill>
                  <a:schemeClr val="bg1"/>
                </a:solidFill>
              </a:rPr>
              <a:t>взаимодействовать.</a:t>
            </a:r>
            <a:endParaRPr lang="ru-RU" dirty="0">
              <a:solidFill>
                <a:schemeClr val="bg1"/>
              </a:solidFill>
            </a:endParaRPr>
          </a:p>
          <a:p>
            <a:pPr algn="just"/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smtClean="0">
                <a:solidFill>
                  <a:schemeClr val="bg1"/>
                </a:solidFill>
              </a:rPr>
              <a:t>	Злоумышленники </a:t>
            </a:r>
            <a:r>
              <a:rPr lang="ru-RU" dirty="0">
                <a:solidFill>
                  <a:schemeClr val="bg1"/>
                </a:solidFill>
              </a:rPr>
              <a:t>могут воспользоваться </a:t>
            </a:r>
            <a:r>
              <a:rPr lang="ru-RU" dirty="0" smtClean="0">
                <a:solidFill>
                  <a:schemeClr val="bg1"/>
                </a:solidFill>
              </a:rPr>
              <a:t>любой уязвимостью</a:t>
            </a:r>
            <a:r>
              <a:rPr lang="ru-RU" dirty="0">
                <a:solidFill>
                  <a:schemeClr val="bg1"/>
                </a:solidFill>
              </a:rPr>
              <a:t>,  а потери почти никогда не удаётся возместить</a:t>
            </a: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smtClean="0">
                <a:solidFill>
                  <a:schemeClr val="bg1"/>
                </a:solidFill>
              </a:rPr>
              <a:t>Рекомендуется </a:t>
            </a:r>
            <a:r>
              <a:rPr lang="ru-RU" dirty="0">
                <a:solidFill>
                  <a:schemeClr val="bg1"/>
                </a:solidFill>
              </a:rPr>
              <a:t>следующие практики </a:t>
            </a:r>
            <a:r>
              <a:rPr lang="ru-RU" dirty="0" smtClean="0">
                <a:solidFill>
                  <a:schemeClr val="bg1"/>
                </a:solidFill>
              </a:rPr>
              <a:t>программирования:</a:t>
            </a:r>
            <a:endParaRPr lang="ru-RU" dirty="0">
              <a:solidFill>
                <a:schemeClr val="bg1"/>
              </a:solidFill>
            </a:endParaRPr>
          </a:p>
          <a:p>
            <a:pPr marL="342900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/>
                </a:solidFill>
              </a:rPr>
              <a:t>Минимализм </a:t>
            </a:r>
            <a:r>
              <a:rPr lang="ru-RU" dirty="0">
                <a:solidFill>
                  <a:schemeClr val="bg1"/>
                </a:solidFill>
              </a:rPr>
              <a:t>простота.  Чем проще код и тем меньше вероятность возникновения ошибки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 smtClean="0">
                <a:solidFill>
                  <a:schemeClr val="bg1"/>
                </a:solidFill>
              </a:rPr>
              <a:t>Повторное </a:t>
            </a:r>
            <a:r>
              <a:rPr lang="ru-RU" dirty="0">
                <a:solidFill>
                  <a:schemeClr val="bg1"/>
                </a:solidFill>
              </a:rPr>
              <a:t>использование кода ( использования готового библиотек,  следование принципу DRY - </a:t>
            </a:r>
            <a:r>
              <a:rPr lang="ru-RU" dirty="0" err="1">
                <a:solidFill>
                  <a:schemeClr val="bg1"/>
                </a:solidFill>
              </a:rPr>
              <a:t>don’t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repeat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yourself</a:t>
            </a:r>
            <a:r>
              <a:rPr lang="ru-RU" dirty="0">
                <a:solidFill>
                  <a:schemeClr val="bg1"/>
                </a:solidFill>
              </a:rPr>
              <a:t>)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Качество кода ( следите за качеством как будто это космическая отрасль не прощающая ошибок)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Понятность ( читабельность)</a:t>
            </a:r>
          </a:p>
          <a:p>
            <a:pPr marL="342900" indent="-342900">
              <a:buFont typeface="+mj-lt"/>
              <a:buAutoNum type="arabicPeriod"/>
            </a:pPr>
            <a:r>
              <a:rPr lang="ru-RU" dirty="0">
                <a:solidFill>
                  <a:schemeClr val="bg1"/>
                </a:solidFill>
              </a:rPr>
              <a:t>Покрытие тестами 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76012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2474" y="285750"/>
            <a:ext cx="756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Задача о нахождении гамильтонова цикла в графе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294" y="734650"/>
            <a:ext cx="7734300" cy="518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67294" y="6096000"/>
            <a:ext cx="6228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Весь протокол повторяется </a:t>
            </a:r>
            <a:r>
              <a:rPr lang="en-US" dirty="0" smtClean="0">
                <a:solidFill>
                  <a:schemeClr val="bg1"/>
                </a:solidFill>
              </a:rPr>
              <a:t>t </a:t>
            </a:r>
            <a:r>
              <a:rPr lang="ru-RU" dirty="0" smtClean="0">
                <a:solidFill>
                  <a:schemeClr val="bg1"/>
                </a:solidFill>
              </a:rPr>
              <a:t>раз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0525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2474" y="285750"/>
            <a:ext cx="756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Задача о нахождении гамильтонова цикла в графе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24" y="853417"/>
            <a:ext cx="8067675" cy="51456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73910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2474" y="285750"/>
            <a:ext cx="756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Задача о нахождении гамильтонова цикла в графе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06" y="865308"/>
            <a:ext cx="6924675" cy="56307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2986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2474" y="285750"/>
            <a:ext cx="756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Задача о нахождении гамильтонова цикла в графе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31" y="846495"/>
            <a:ext cx="7896225" cy="4477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802800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2474" y="285750"/>
            <a:ext cx="756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Задача о нахождении гамильтонова цикла в графе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94" y="878068"/>
            <a:ext cx="8039100" cy="5194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61475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2474" y="285750"/>
            <a:ext cx="756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Задача о нахождении гамильтонова цикла в графе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425" y="744338"/>
            <a:ext cx="6648450" cy="53326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35292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2474" y="285750"/>
            <a:ext cx="756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Задача о нахождении гамильтонова цикла в графе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737" y="756174"/>
            <a:ext cx="6729413" cy="5392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54693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2474" y="285750"/>
            <a:ext cx="756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Задача о нахождении гамильтонова цикла в графе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31" y="866775"/>
            <a:ext cx="7286625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40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2474" y="285750"/>
            <a:ext cx="756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Задача о нахождении гамильтонова цикла в графе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655082"/>
            <a:ext cx="7315200" cy="578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034908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52474" y="285750"/>
            <a:ext cx="75639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Задача о нахождении гамильтонова цикла в графе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7" y="785813"/>
            <a:ext cx="7058025" cy="2867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6" y="3652838"/>
            <a:ext cx="7058025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03796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2411760" y="548680"/>
            <a:ext cx="4924129" cy="736909"/>
          </a:xfrm>
        </p:spPr>
        <p:txBody>
          <a:bodyPr>
            <a:normAutofit/>
          </a:bodyPr>
          <a:lstStyle/>
          <a:p>
            <a:pPr eaLnBrk="1" hangingPunct="1"/>
            <a:r>
              <a:rPr lang="ru-RU" sz="2394" dirty="0" smtClean="0">
                <a:solidFill>
                  <a:schemeClr val="bg1"/>
                </a:solidFill>
              </a:rPr>
              <a:t>Безопасность</a:t>
            </a:r>
            <a:endParaRPr lang="en-US" sz="2394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259632" y="1124744"/>
            <a:ext cx="7200800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pragma solidity &gt;=0.5.0;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// Declaration of the smart contract named </a:t>
            </a:r>
            <a:r>
              <a:rPr lang="en-US" sz="1400" dirty="0" err="1">
                <a:solidFill>
                  <a:schemeClr val="bg1"/>
                </a:solidFill>
              </a:rPr>
              <a:t>EtherStore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contract </a:t>
            </a:r>
            <a:r>
              <a:rPr lang="en-US" sz="1400" dirty="0" err="1">
                <a:solidFill>
                  <a:schemeClr val="bg1"/>
                </a:solidFill>
              </a:rPr>
              <a:t>EtherStore</a:t>
            </a:r>
            <a:r>
              <a:rPr lang="en-US" sz="1400" dirty="0">
                <a:solidFill>
                  <a:schemeClr val="bg1"/>
                </a:solidFill>
              </a:rPr>
              <a:t> {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    // Variable to store the withdrawal limit set to 1 ether (in </a:t>
            </a:r>
            <a:r>
              <a:rPr lang="en-US" sz="1400" dirty="0" err="1">
                <a:solidFill>
                  <a:schemeClr val="bg1"/>
                </a:solidFill>
              </a:rPr>
              <a:t>wei</a:t>
            </a:r>
            <a:r>
              <a:rPr lang="en-US" sz="1400" dirty="0">
                <a:solidFill>
                  <a:schemeClr val="bg1"/>
                </a:solidFill>
              </a:rPr>
              <a:t>)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uint256 public </a:t>
            </a:r>
            <a:r>
              <a:rPr lang="en-US" sz="1400" dirty="0" err="1">
                <a:solidFill>
                  <a:schemeClr val="bg1"/>
                </a:solidFill>
              </a:rPr>
              <a:t>withdrawalLimit</a:t>
            </a:r>
            <a:r>
              <a:rPr lang="en-US" sz="1400" dirty="0">
                <a:solidFill>
                  <a:schemeClr val="bg1"/>
                </a:solidFill>
              </a:rPr>
              <a:t> = 1 ether;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    // Mapping to store the last withdrawal time for each address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mapping(address =&gt; uint256) public </a:t>
            </a:r>
            <a:r>
              <a:rPr lang="en-US" sz="1400" dirty="0" err="1">
                <a:solidFill>
                  <a:schemeClr val="bg1"/>
                </a:solidFill>
              </a:rPr>
              <a:t>lastWithdrawTime</a:t>
            </a:r>
            <a:r>
              <a:rPr lang="en-US" sz="1400" dirty="0">
                <a:solidFill>
                  <a:schemeClr val="bg1"/>
                </a:solidFill>
              </a:rPr>
              <a:t>;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    // Mapping to store the balances of each address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mapping(address =&gt; uint256) public balances;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    // Function to deposit funds into the contract. This function can receive ether.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function </a:t>
            </a:r>
            <a:r>
              <a:rPr lang="en-US" sz="1400" dirty="0" err="1">
                <a:solidFill>
                  <a:schemeClr val="bg1"/>
                </a:solidFill>
              </a:rPr>
              <a:t>depositFunds</a:t>
            </a:r>
            <a:r>
              <a:rPr lang="en-US" sz="1400" dirty="0">
                <a:solidFill>
                  <a:schemeClr val="bg1"/>
                </a:solidFill>
              </a:rPr>
              <a:t>() public payable {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// The balance of the sender is increased by the amount of ether sent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balances[</a:t>
            </a:r>
            <a:r>
              <a:rPr lang="en-US" sz="1400" dirty="0" err="1">
                <a:solidFill>
                  <a:schemeClr val="bg1"/>
                </a:solidFill>
              </a:rPr>
              <a:t>msg.sender</a:t>
            </a:r>
            <a:r>
              <a:rPr lang="en-US" sz="1400" dirty="0">
                <a:solidFill>
                  <a:schemeClr val="bg1"/>
                </a:solidFill>
              </a:rPr>
              <a:t>] += </a:t>
            </a:r>
            <a:r>
              <a:rPr lang="en-US" sz="1400" dirty="0" err="1">
                <a:solidFill>
                  <a:schemeClr val="bg1"/>
                </a:solidFill>
              </a:rPr>
              <a:t>msg.value</a:t>
            </a:r>
            <a:r>
              <a:rPr lang="en-US" sz="1400" dirty="0">
                <a:solidFill>
                  <a:schemeClr val="bg1"/>
                </a:solidFill>
              </a:rPr>
              <a:t>;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</a:t>
            </a:r>
            <a:r>
              <a:rPr lang="en-US" sz="1400" dirty="0" smtClean="0">
                <a:solidFill>
                  <a:schemeClr val="bg1"/>
                </a:solidFill>
              </a:rPr>
              <a:t>}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19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1600" y="260648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Методы тестирования на защищенность программ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990600"/>
            <a:ext cx="760095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7557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1600" y="260648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Методы тестирования на защищенность программ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824" y="980728"/>
            <a:ext cx="3816424" cy="4909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1608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1600" y="260648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Методы тестирования на защищенность программ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095" y="980728"/>
            <a:ext cx="7743825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9282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1600" y="260648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Методы тестирования на защищенность программ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908720"/>
            <a:ext cx="7391400" cy="2714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764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1600" y="260648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Способы защиты от несанкционированного исследования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547" y="764704"/>
            <a:ext cx="7686675" cy="3314700"/>
          </a:xfrm>
          <a:prstGeom prst="rect">
            <a:avLst/>
          </a:prstGeom>
        </p:spPr>
      </p:pic>
      <p:pic>
        <p:nvPicPr>
          <p:cNvPr id="2050" name="Picture 2" descr="https://habrastorage.org/webt/ha/jo/rw/hajorwfi7l9n0kboytvj9tiivb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957" y="4214128"/>
            <a:ext cx="2238102" cy="2580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823948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1600" y="260648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 smtClean="0">
                <a:solidFill>
                  <a:schemeClr val="bg1"/>
                </a:solidFill>
              </a:rPr>
              <a:t>Обфускатор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52736"/>
            <a:ext cx="7600950" cy="2314575"/>
          </a:xfrm>
          <a:prstGeom prst="rect">
            <a:avLst/>
          </a:prstGeom>
        </p:spPr>
      </p:pic>
      <p:pic>
        <p:nvPicPr>
          <p:cNvPr id="8196" name="Picture 4" descr="Обфускация кода под Android - Блог Android разработчика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3573016"/>
            <a:ext cx="488632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44077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1600" y="260648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 smtClean="0">
                <a:solidFill>
                  <a:schemeClr val="bg1"/>
                </a:solidFill>
              </a:rPr>
              <a:t>Обфускатор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1028700"/>
            <a:ext cx="7343775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6552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1600" y="260648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 smtClean="0">
                <a:solidFill>
                  <a:schemeClr val="bg1"/>
                </a:solidFill>
              </a:rPr>
              <a:t>Обфускатор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035" y="764704"/>
            <a:ext cx="6878339" cy="558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9592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1600" y="260648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err="1" smtClean="0">
                <a:solidFill>
                  <a:srgbClr val="FF0000"/>
                </a:solidFill>
              </a:rPr>
              <a:t>Минификатор</a:t>
            </a:r>
            <a:endParaRPr lang="ru-RU" dirty="0">
              <a:solidFill>
                <a:srgbClr val="FF0000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583" y="629980"/>
            <a:ext cx="7562850" cy="227647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696" y="2906455"/>
            <a:ext cx="6092155" cy="3760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190257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71600" y="260648"/>
            <a:ext cx="7344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 smtClean="0">
                <a:solidFill>
                  <a:schemeClr val="bg1"/>
                </a:solidFill>
              </a:rPr>
              <a:t>Примеры </a:t>
            </a:r>
            <a:r>
              <a:rPr lang="ru-RU" dirty="0" err="1" smtClean="0">
                <a:solidFill>
                  <a:schemeClr val="bg1"/>
                </a:solidFill>
              </a:rPr>
              <a:t>обфускаторов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124744"/>
            <a:ext cx="7448550" cy="35433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971600" y="4946073"/>
            <a:ext cx="61773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https://pyob.oxyry.com/</a:t>
            </a:r>
            <a:endParaRPr lang="ru-RU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3699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2411760" y="548680"/>
            <a:ext cx="4924129" cy="736909"/>
          </a:xfrm>
        </p:spPr>
        <p:txBody>
          <a:bodyPr>
            <a:normAutofit/>
          </a:bodyPr>
          <a:lstStyle/>
          <a:p>
            <a:pPr eaLnBrk="1" hangingPunct="1"/>
            <a:r>
              <a:rPr lang="ru-RU" sz="2394" dirty="0" smtClean="0">
                <a:solidFill>
                  <a:schemeClr val="bg1"/>
                </a:solidFill>
              </a:rPr>
              <a:t>Безопасность</a:t>
            </a:r>
            <a:endParaRPr lang="en-US" sz="2394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15616" y="1052736"/>
            <a:ext cx="7200800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    // Function to withdraw funds from the contract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function </a:t>
            </a:r>
            <a:r>
              <a:rPr lang="en-US" sz="1400" dirty="0" err="1">
                <a:solidFill>
                  <a:schemeClr val="bg1"/>
                </a:solidFill>
              </a:rPr>
              <a:t>withdrawFunds</a:t>
            </a:r>
            <a:r>
              <a:rPr lang="en-US" sz="1400" dirty="0">
                <a:solidFill>
                  <a:schemeClr val="bg1"/>
                </a:solidFill>
              </a:rPr>
              <a:t>(uint256 _</a:t>
            </a:r>
            <a:r>
              <a:rPr lang="en-US" sz="1400" dirty="0" err="1">
                <a:solidFill>
                  <a:schemeClr val="bg1"/>
                </a:solidFill>
              </a:rPr>
              <a:t>weiToWithdraw</a:t>
            </a:r>
            <a:r>
              <a:rPr lang="en-US" sz="1400" dirty="0">
                <a:solidFill>
                  <a:schemeClr val="bg1"/>
                </a:solidFill>
              </a:rPr>
              <a:t>) public {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// Ensures that the sender has enough balance to withdraw the requested amount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require(balances[</a:t>
            </a:r>
            <a:r>
              <a:rPr lang="en-US" sz="1400" dirty="0" err="1">
                <a:solidFill>
                  <a:schemeClr val="bg1"/>
                </a:solidFill>
              </a:rPr>
              <a:t>msg.sender</a:t>
            </a:r>
            <a:r>
              <a:rPr lang="en-US" sz="1400" dirty="0">
                <a:solidFill>
                  <a:schemeClr val="bg1"/>
                </a:solidFill>
              </a:rPr>
              <a:t>] &gt;= _</a:t>
            </a:r>
            <a:r>
              <a:rPr lang="en-US" sz="1400" dirty="0" err="1">
                <a:solidFill>
                  <a:schemeClr val="bg1"/>
                </a:solidFill>
              </a:rPr>
              <a:t>weiToWithdraw</a:t>
            </a:r>
            <a:r>
              <a:rPr lang="en-US" sz="1400" dirty="0">
                <a:solidFill>
                  <a:schemeClr val="bg1"/>
                </a:solidFill>
              </a:rPr>
              <a:t>, "Insufficient balance");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        // Ensures the requested withdrawal amount does not exceed the set limit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require(_</a:t>
            </a:r>
            <a:r>
              <a:rPr lang="en-US" sz="1400" dirty="0" err="1">
                <a:solidFill>
                  <a:schemeClr val="bg1"/>
                </a:solidFill>
              </a:rPr>
              <a:t>weiToWithdraw</a:t>
            </a:r>
            <a:r>
              <a:rPr lang="en-US" sz="1400" dirty="0">
                <a:solidFill>
                  <a:schemeClr val="bg1"/>
                </a:solidFill>
              </a:rPr>
              <a:t> &lt;= </a:t>
            </a:r>
            <a:r>
              <a:rPr lang="en-US" sz="1400" dirty="0" err="1">
                <a:solidFill>
                  <a:schemeClr val="bg1"/>
                </a:solidFill>
              </a:rPr>
              <a:t>withdrawalLimit</a:t>
            </a:r>
            <a:r>
              <a:rPr lang="en-US" sz="1400" dirty="0">
                <a:solidFill>
                  <a:schemeClr val="bg1"/>
                </a:solidFill>
              </a:rPr>
              <a:t>, "Withdrawal limit exceeded");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        // Ensures at least one week has passed since the last withdrawal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require(</a:t>
            </a:r>
            <a:r>
              <a:rPr lang="en-US" sz="1400" dirty="0" err="1">
                <a:solidFill>
                  <a:schemeClr val="bg1"/>
                </a:solidFill>
              </a:rPr>
              <a:t>block.timestamp</a:t>
            </a:r>
            <a:r>
              <a:rPr lang="en-US" sz="1400" dirty="0">
                <a:solidFill>
                  <a:schemeClr val="bg1"/>
                </a:solidFill>
              </a:rPr>
              <a:t> &gt;= </a:t>
            </a:r>
            <a:r>
              <a:rPr lang="en-US" sz="1400" dirty="0" err="1">
                <a:solidFill>
                  <a:schemeClr val="bg1"/>
                </a:solidFill>
              </a:rPr>
              <a:t>lastWithdrawTime</a:t>
            </a:r>
            <a:r>
              <a:rPr lang="en-US" sz="1400" dirty="0">
                <a:solidFill>
                  <a:schemeClr val="bg1"/>
                </a:solidFill>
              </a:rPr>
              <a:t>[</a:t>
            </a:r>
            <a:r>
              <a:rPr lang="en-US" sz="1400" dirty="0" err="1">
                <a:solidFill>
                  <a:schemeClr val="bg1"/>
                </a:solidFill>
              </a:rPr>
              <a:t>msg.sender</a:t>
            </a:r>
            <a:r>
              <a:rPr lang="en-US" sz="1400" dirty="0">
                <a:solidFill>
                  <a:schemeClr val="bg1"/>
                </a:solidFill>
              </a:rPr>
              <a:t>] + 1 weeks, "Withdrawal too soon");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        // Transfer the requested amount to the sender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 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// Transfer the requested amount to the sender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(bool sent, ) = </a:t>
            </a:r>
            <a:r>
              <a:rPr lang="en-US" sz="1400" dirty="0" err="1">
                <a:solidFill>
                  <a:schemeClr val="bg1"/>
                </a:solidFill>
              </a:rPr>
              <a:t>msg.sender.call</a:t>
            </a:r>
            <a:r>
              <a:rPr lang="en-US" sz="1400" dirty="0">
                <a:solidFill>
                  <a:schemeClr val="bg1"/>
                </a:solidFill>
              </a:rPr>
              <a:t>{value: _</a:t>
            </a:r>
            <a:r>
              <a:rPr lang="en-US" sz="1400" dirty="0" err="1">
                <a:solidFill>
                  <a:schemeClr val="bg1"/>
                </a:solidFill>
              </a:rPr>
              <a:t>weiToWithdraw</a:t>
            </a:r>
            <a:r>
              <a:rPr lang="en-US" sz="1400" dirty="0">
                <a:solidFill>
                  <a:schemeClr val="bg1"/>
                </a:solidFill>
              </a:rPr>
              <a:t>}("");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require(sent, "Failed to send Ether");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        // Update the sender's balance and last withdrawal time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balances[</a:t>
            </a:r>
            <a:r>
              <a:rPr lang="en-US" sz="1400" dirty="0" err="1">
                <a:solidFill>
                  <a:schemeClr val="bg1"/>
                </a:solidFill>
              </a:rPr>
              <a:t>msg.sender</a:t>
            </a:r>
            <a:r>
              <a:rPr lang="en-US" sz="1400" dirty="0">
                <a:solidFill>
                  <a:schemeClr val="bg1"/>
                </a:solidFill>
              </a:rPr>
              <a:t>] -= _</a:t>
            </a:r>
            <a:r>
              <a:rPr lang="en-US" sz="1400" dirty="0" err="1">
                <a:solidFill>
                  <a:schemeClr val="bg1"/>
                </a:solidFill>
              </a:rPr>
              <a:t>weiToWithdraw</a:t>
            </a:r>
            <a:r>
              <a:rPr lang="en-US" sz="1400" dirty="0">
                <a:solidFill>
                  <a:schemeClr val="bg1"/>
                </a:solidFill>
              </a:rPr>
              <a:t>;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</a:t>
            </a:r>
            <a:r>
              <a:rPr lang="en-US" sz="1400" dirty="0" err="1">
                <a:solidFill>
                  <a:schemeClr val="bg1"/>
                </a:solidFill>
              </a:rPr>
              <a:t>lastWithdrawTime</a:t>
            </a:r>
            <a:r>
              <a:rPr lang="en-US" sz="1400" dirty="0">
                <a:solidFill>
                  <a:schemeClr val="bg1"/>
                </a:solidFill>
              </a:rPr>
              <a:t>[</a:t>
            </a:r>
            <a:r>
              <a:rPr lang="en-US" sz="1400" dirty="0" err="1">
                <a:solidFill>
                  <a:schemeClr val="bg1"/>
                </a:solidFill>
              </a:rPr>
              <a:t>msg.sender</a:t>
            </a:r>
            <a:r>
              <a:rPr lang="en-US" sz="1400" dirty="0">
                <a:solidFill>
                  <a:schemeClr val="bg1"/>
                </a:solidFill>
              </a:rPr>
              <a:t>] = </a:t>
            </a:r>
            <a:r>
              <a:rPr lang="en-US" sz="1400" dirty="0" err="1">
                <a:solidFill>
                  <a:schemeClr val="bg1"/>
                </a:solidFill>
              </a:rPr>
              <a:t>block.timestamp</a:t>
            </a:r>
            <a:r>
              <a:rPr lang="en-US" sz="1400" dirty="0">
                <a:solidFill>
                  <a:schemeClr val="bg1"/>
                </a:solidFill>
              </a:rPr>
              <a:t>;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}</a:t>
            </a:r>
          </a:p>
          <a:p>
            <a:r>
              <a:rPr lang="en-US" sz="1400" dirty="0">
                <a:solidFill>
                  <a:schemeClr val="bg1"/>
                </a:solidFill>
              </a:rPr>
              <a:t>}</a:t>
            </a:r>
          </a:p>
          <a:p>
            <a:endParaRPr lang="ru-RU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485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2411760" y="548680"/>
            <a:ext cx="4924129" cy="736909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ru-RU" sz="2394" dirty="0" smtClean="0">
                <a:solidFill>
                  <a:schemeClr val="bg1"/>
                </a:solidFill>
              </a:rPr>
              <a:t>Враждебный смарт-контракт </a:t>
            </a:r>
            <a:r>
              <a:rPr lang="en-US" sz="2394" dirty="0" err="1" smtClean="0">
                <a:solidFill>
                  <a:schemeClr val="bg1"/>
                </a:solidFill>
              </a:rPr>
              <a:t>Attack.sol</a:t>
            </a:r>
            <a:endParaRPr lang="en-US" sz="2394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15616" y="1052736"/>
            <a:ext cx="7200800" cy="54784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// Import the </a:t>
            </a:r>
            <a:r>
              <a:rPr lang="en-US" sz="1400" dirty="0" err="1">
                <a:solidFill>
                  <a:schemeClr val="bg1"/>
                </a:solidFill>
              </a:rPr>
              <a:t>EtherStore</a:t>
            </a:r>
            <a:r>
              <a:rPr lang="en-US" sz="1400" dirty="0">
                <a:solidFill>
                  <a:schemeClr val="bg1"/>
                </a:solidFill>
              </a:rPr>
              <a:t> contract definition to interact with it</a:t>
            </a:r>
          </a:p>
          <a:p>
            <a:r>
              <a:rPr lang="en-US" sz="1400" dirty="0">
                <a:solidFill>
                  <a:schemeClr val="bg1"/>
                </a:solidFill>
              </a:rPr>
              <a:t>import "./</a:t>
            </a:r>
            <a:r>
              <a:rPr lang="en-US" sz="1400" dirty="0" err="1">
                <a:solidFill>
                  <a:schemeClr val="bg1"/>
                </a:solidFill>
              </a:rPr>
              <a:t>EtherStore.sol</a:t>
            </a:r>
            <a:r>
              <a:rPr lang="en-US" sz="1400" dirty="0">
                <a:solidFill>
                  <a:schemeClr val="bg1"/>
                </a:solidFill>
              </a:rPr>
              <a:t>";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// Declaration of the Attack contract</a:t>
            </a:r>
          </a:p>
          <a:p>
            <a:r>
              <a:rPr lang="en-US" sz="1400" dirty="0">
                <a:solidFill>
                  <a:schemeClr val="bg1"/>
                </a:solidFill>
              </a:rPr>
              <a:t>contract Attack {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// Declare a public variable of type </a:t>
            </a:r>
            <a:r>
              <a:rPr lang="en-US" sz="1400" dirty="0" err="1">
                <a:solidFill>
                  <a:schemeClr val="bg1"/>
                </a:solidFill>
              </a:rPr>
              <a:t>EtherStore</a:t>
            </a:r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    </a:t>
            </a:r>
            <a:r>
              <a:rPr lang="en-US" sz="1400" dirty="0" err="1">
                <a:solidFill>
                  <a:schemeClr val="bg1"/>
                </a:solidFill>
              </a:rPr>
              <a:t>EtherStore</a:t>
            </a:r>
            <a:r>
              <a:rPr lang="en-US" sz="1400" dirty="0">
                <a:solidFill>
                  <a:schemeClr val="bg1"/>
                </a:solidFill>
              </a:rPr>
              <a:t> public </a:t>
            </a:r>
            <a:r>
              <a:rPr lang="en-US" sz="1400" dirty="0" err="1">
                <a:solidFill>
                  <a:schemeClr val="bg1"/>
                </a:solidFill>
              </a:rPr>
              <a:t>etherStore</a:t>
            </a:r>
            <a:r>
              <a:rPr lang="en-US" sz="1400" dirty="0">
                <a:solidFill>
                  <a:schemeClr val="bg1"/>
                </a:solidFill>
              </a:rPr>
              <a:t>;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    // Constructor to initialize the </a:t>
            </a:r>
            <a:r>
              <a:rPr lang="en-US" sz="1400" dirty="0" err="1">
                <a:solidFill>
                  <a:schemeClr val="bg1"/>
                </a:solidFill>
              </a:rPr>
              <a:t>etherStore</a:t>
            </a:r>
            <a:r>
              <a:rPr lang="en-US" sz="1400" dirty="0">
                <a:solidFill>
                  <a:schemeClr val="bg1"/>
                </a:solidFill>
              </a:rPr>
              <a:t> variable with the address of the deployed </a:t>
            </a:r>
            <a:r>
              <a:rPr lang="en-US" sz="1400" dirty="0" err="1">
                <a:solidFill>
                  <a:schemeClr val="bg1"/>
                </a:solidFill>
              </a:rPr>
              <a:t>EtherStore</a:t>
            </a:r>
            <a:r>
              <a:rPr lang="en-US" sz="1400" dirty="0">
                <a:solidFill>
                  <a:schemeClr val="bg1"/>
                </a:solidFill>
              </a:rPr>
              <a:t> contract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constructor(address _</a:t>
            </a:r>
            <a:r>
              <a:rPr lang="en-US" sz="1400" dirty="0" err="1">
                <a:solidFill>
                  <a:schemeClr val="bg1"/>
                </a:solidFill>
              </a:rPr>
              <a:t>etherStoreAddress</a:t>
            </a:r>
            <a:r>
              <a:rPr lang="en-US" sz="1400" dirty="0">
                <a:solidFill>
                  <a:schemeClr val="bg1"/>
                </a:solidFill>
              </a:rPr>
              <a:t>) {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</a:t>
            </a:r>
            <a:r>
              <a:rPr lang="en-US" sz="1400" dirty="0" err="1">
                <a:solidFill>
                  <a:schemeClr val="bg1"/>
                </a:solidFill>
              </a:rPr>
              <a:t>etherStore</a:t>
            </a:r>
            <a:r>
              <a:rPr lang="en-US" sz="1400" dirty="0">
                <a:solidFill>
                  <a:schemeClr val="bg1"/>
                </a:solidFill>
              </a:rPr>
              <a:t> = </a:t>
            </a:r>
            <a:r>
              <a:rPr lang="en-US" sz="1400" dirty="0" err="1">
                <a:solidFill>
                  <a:schemeClr val="bg1"/>
                </a:solidFill>
              </a:rPr>
              <a:t>EtherStore</a:t>
            </a:r>
            <a:r>
              <a:rPr lang="en-US" sz="1400" dirty="0">
                <a:solidFill>
                  <a:schemeClr val="bg1"/>
                </a:solidFill>
              </a:rPr>
              <a:t>(_</a:t>
            </a:r>
            <a:r>
              <a:rPr lang="en-US" sz="1400" dirty="0" err="1">
                <a:solidFill>
                  <a:schemeClr val="bg1"/>
                </a:solidFill>
              </a:rPr>
              <a:t>etherStoreAddress</a:t>
            </a:r>
            <a:r>
              <a:rPr lang="en-US" sz="1400" dirty="0">
                <a:solidFill>
                  <a:schemeClr val="bg1"/>
                </a:solidFill>
              </a:rPr>
              <a:t>);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}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    // Function to perform the attack; marked as payable to receive ether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function </a:t>
            </a:r>
            <a:r>
              <a:rPr lang="en-US" sz="1400" dirty="0" err="1">
                <a:solidFill>
                  <a:schemeClr val="bg1"/>
                </a:solidFill>
              </a:rPr>
              <a:t>attackEtherStore</a:t>
            </a:r>
            <a:r>
              <a:rPr lang="en-US" sz="1400" dirty="0">
                <a:solidFill>
                  <a:schemeClr val="bg1"/>
                </a:solidFill>
              </a:rPr>
              <a:t>() public payable {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// Ensure the transaction sends enough ether to perform the attack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require(</a:t>
            </a:r>
            <a:r>
              <a:rPr lang="en-US" sz="1400" dirty="0" err="1">
                <a:solidFill>
                  <a:schemeClr val="bg1"/>
                </a:solidFill>
              </a:rPr>
              <a:t>msg.value</a:t>
            </a:r>
            <a:r>
              <a:rPr lang="en-US" sz="1400" dirty="0">
                <a:solidFill>
                  <a:schemeClr val="bg1"/>
                </a:solidFill>
              </a:rPr>
              <a:t> &gt;= 1 ether, "Insufficient Ether provided");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        // Deposit 1 ether into the </a:t>
            </a:r>
            <a:r>
              <a:rPr lang="en-US" sz="1400" dirty="0" err="1">
                <a:solidFill>
                  <a:schemeClr val="bg1"/>
                </a:solidFill>
              </a:rPr>
              <a:t>EtherStore</a:t>
            </a:r>
            <a:r>
              <a:rPr lang="en-US" sz="1400" dirty="0">
                <a:solidFill>
                  <a:schemeClr val="bg1"/>
                </a:solidFill>
              </a:rPr>
              <a:t> contract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</a:t>
            </a:r>
            <a:r>
              <a:rPr lang="en-US" sz="1400" dirty="0" err="1">
                <a:solidFill>
                  <a:schemeClr val="bg1"/>
                </a:solidFill>
              </a:rPr>
              <a:t>etherStore.depositFunds</a:t>
            </a:r>
            <a:r>
              <a:rPr lang="en-US" sz="1400" dirty="0">
                <a:solidFill>
                  <a:schemeClr val="bg1"/>
                </a:solidFill>
              </a:rPr>
              <a:t>{value: 1 ether}();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        // Attempt to withdraw 1 ether from </a:t>
            </a:r>
            <a:r>
              <a:rPr lang="en-US" sz="1400" dirty="0" err="1">
                <a:solidFill>
                  <a:schemeClr val="bg1"/>
                </a:solidFill>
              </a:rPr>
              <a:t>EtherStore</a:t>
            </a:r>
            <a:r>
              <a:rPr lang="en-US" sz="1400" dirty="0">
                <a:solidFill>
                  <a:schemeClr val="bg1"/>
                </a:solidFill>
              </a:rPr>
              <a:t>, initiating the attack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</a:t>
            </a:r>
            <a:r>
              <a:rPr lang="en-US" sz="1400" dirty="0" err="1">
                <a:solidFill>
                  <a:schemeClr val="bg1"/>
                </a:solidFill>
              </a:rPr>
              <a:t>etherStore.withdrawFunds</a:t>
            </a:r>
            <a:r>
              <a:rPr lang="en-US" sz="1400" dirty="0">
                <a:solidFill>
                  <a:schemeClr val="bg1"/>
                </a:solidFill>
              </a:rPr>
              <a:t>(1 ether);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</a:t>
            </a:r>
            <a:r>
              <a:rPr lang="en-US" sz="1400" dirty="0" smtClean="0">
                <a:solidFill>
                  <a:schemeClr val="bg1"/>
                </a:solidFill>
              </a:rPr>
              <a:t>}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41860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2411760" y="548680"/>
            <a:ext cx="4924129" cy="736909"/>
          </a:xfrm>
        </p:spPr>
        <p:txBody>
          <a:bodyPr>
            <a:normAutofit fontScale="90000"/>
          </a:bodyPr>
          <a:lstStyle/>
          <a:p>
            <a:r>
              <a:rPr lang="ru-RU" sz="2394" dirty="0" smtClean="0">
                <a:solidFill>
                  <a:schemeClr val="bg1"/>
                </a:solidFill>
              </a:rPr>
              <a:t>Враждебный </a:t>
            </a:r>
            <a:r>
              <a:rPr lang="ru-RU" sz="2394" dirty="0">
                <a:solidFill>
                  <a:schemeClr val="bg1"/>
                </a:solidFill>
              </a:rPr>
              <a:t>смарт-контракт </a:t>
            </a:r>
            <a:r>
              <a:rPr lang="en-US" sz="2394" dirty="0" err="1">
                <a:solidFill>
                  <a:schemeClr val="bg1"/>
                </a:solidFill>
              </a:rPr>
              <a:t>Attack.sol</a:t>
            </a:r>
            <a:endParaRPr lang="en-US" sz="2394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15616" y="1052736"/>
            <a:ext cx="720080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    // Function to transfer the ether collected by this contract to the attacker's address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function </a:t>
            </a:r>
            <a:r>
              <a:rPr lang="en-US" sz="1400" dirty="0" err="1">
                <a:solidFill>
                  <a:schemeClr val="bg1"/>
                </a:solidFill>
              </a:rPr>
              <a:t>collectEther</a:t>
            </a:r>
            <a:r>
              <a:rPr lang="en-US" sz="1400" dirty="0">
                <a:solidFill>
                  <a:schemeClr val="bg1"/>
                </a:solidFill>
              </a:rPr>
              <a:t>() public {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payable(</a:t>
            </a:r>
            <a:r>
              <a:rPr lang="en-US" sz="1400" dirty="0" err="1">
                <a:solidFill>
                  <a:schemeClr val="bg1"/>
                </a:solidFill>
              </a:rPr>
              <a:t>msg.sender</a:t>
            </a:r>
            <a:r>
              <a:rPr lang="en-US" sz="1400" dirty="0">
                <a:solidFill>
                  <a:schemeClr val="bg1"/>
                </a:solidFill>
              </a:rPr>
              <a:t>).transfer(address(this).balance);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}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r>
              <a:rPr lang="en-US" sz="1400" dirty="0">
                <a:solidFill>
                  <a:schemeClr val="bg1"/>
                </a:solidFill>
              </a:rPr>
              <a:t>    // Fallback function is used when none of the other functions match the called function.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fallback() external payable {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// If the balance of the </a:t>
            </a:r>
            <a:r>
              <a:rPr lang="en-US" sz="1400" dirty="0" err="1">
                <a:solidFill>
                  <a:schemeClr val="bg1"/>
                </a:solidFill>
              </a:rPr>
              <a:t>EtherStore</a:t>
            </a:r>
            <a:r>
              <a:rPr lang="en-US" sz="1400" dirty="0">
                <a:solidFill>
                  <a:schemeClr val="bg1"/>
                </a:solidFill>
              </a:rPr>
              <a:t> is still above 1 ether, continue the attack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if (address(</a:t>
            </a:r>
            <a:r>
              <a:rPr lang="en-US" sz="1400" dirty="0" err="1">
                <a:solidFill>
                  <a:schemeClr val="bg1"/>
                </a:solidFill>
              </a:rPr>
              <a:t>etherStore</a:t>
            </a:r>
            <a:r>
              <a:rPr lang="en-US" sz="1400" dirty="0">
                <a:solidFill>
                  <a:schemeClr val="bg1"/>
                </a:solidFill>
              </a:rPr>
              <a:t>).balance &gt;= 1 ether) {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    </a:t>
            </a:r>
            <a:r>
              <a:rPr lang="en-US" sz="1400" dirty="0" err="1">
                <a:solidFill>
                  <a:schemeClr val="bg1"/>
                </a:solidFill>
              </a:rPr>
              <a:t>etherStore.withdrawFunds</a:t>
            </a:r>
            <a:r>
              <a:rPr lang="en-US" sz="1400" dirty="0">
                <a:solidFill>
                  <a:schemeClr val="bg1"/>
                </a:solidFill>
              </a:rPr>
              <a:t>(1 ether);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    }</a:t>
            </a:r>
          </a:p>
          <a:p>
            <a:r>
              <a:rPr lang="en-US" sz="1400" dirty="0">
                <a:solidFill>
                  <a:schemeClr val="bg1"/>
                </a:solidFill>
              </a:rPr>
              <a:t>    }</a:t>
            </a:r>
          </a:p>
          <a:p>
            <a:r>
              <a:rPr lang="en-US" sz="1400" dirty="0">
                <a:solidFill>
                  <a:schemeClr val="bg1"/>
                </a:solidFill>
              </a:rPr>
              <a:t>}</a:t>
            </a:r>
          </a:p>
          <a:p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63737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2411760" y="548680"/>
            <a:ext cx="4924129" cy="736909"/>
          </a:xfrm>
        </p:spPr>
        <p:txBody>
          <a:bodyPr>
            <a:normAutofit/>
          </a:bodyPr>
          <a:lstStyle/>
          <a:p>
            <a:pPr eaLnBrk="1" hangingPunct="1"/>
            <a:r>
              <a:rPr lang="ru-RU" sz="2394" dirty="0" smtClean="0">
                <a:solidFill>
                  <a:schemeClr val="bg1"/>
                </a:solidFill>
              </a:rPr>
              <a:t>Безопасность</a:t>
            </a:r>
            <a:endParaRPr lang="en-US" sz="2394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15616" y="1061863"/>
            <a:ext cx="7200800" cy="5952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4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ru-RU" sz="1400" dirty="0" smtClean="0">
                <a:solidFill>
                  <a:schemeClr val="bg1"/>
                </a:solidFill>
              </a:rPr>
              <a:t>Процесс </a:t>
            </a:r>
            <a:r>
              <a:rPr lang="ru-RU" sz="1400" dirty="0">
                <a:solidFill>
                  <a:schemeClr val="bg1"/>
                </a:solidFill>
              </a:rPr>
              <a:t>атаки на смарт-контракт, используя уязвимость, связанную с </a:t>
            </a:r>
            <a:r>
              <a:rPr lang="ru-RU" sz="1400" dirty="0" err="1">
                <a:solidFill>
                  <a:schemeClr val="bg1"/>
                </a:solidFill>
              </a:rPr>
              <a:t>реентрантностью</a:t>
            </a:r>
            <a:r>
              <a:rPr lang="ru-RU" sz="1400" dirty="0">
                <a:solidFill>
                  <a:schemeClr val="bg1"/>
                </a:solidFill>
              </a:rPr>
              <a:t>. Вот краткое изложение каждого пункта от 1 до 7, описывающего шаги атаки:</a:t>
            </a:r>
          </a:p>
          <a:p>
            <a:pPr>
              <a:lnSpc>
                <a:spcPct val="120000"/>
              </a:lnSpc>
            </a:pPr>
            <a:endParaRPr lang="ru-RU" sz="1400" dirty="0">
              <a:solidFill>
                <a:schemeClr val="bg1"/>
              </a:solidFill>
            </a:endParaRPr>
          </a:p>
          <a:p>
            <a:pPr>
              <a:lnSpc>
                <a:spcPct val="120000"/>
              </a:lnSpc>
            </a:pPr>
            <a:r>
              <a:rPr lang="ru-RU" sz="1400" dirty="0" smtClean="0">
                <a:solidFill>
                  <a:schemeClr val="bg1"/>
                </a:solidFill>
              </a:rPr>
              <a:t>1. </a:t>
            </a:r>
            <a:r>
              <a:rPr lang="ru-RU" sz="1400" dirty="0" err="1" smtClean="0">
                <a:solidFill>
                  <a:schemeClr val="bg1"/>
                </a:solidFill>
              </a:rPr>
              <a:t>Attack.sol</a:t>
            </a:r>
            <a:r>
              <a:rPr lang="ru-RU" sz="1400" dirty="0">
                <a:solidFill>
                  <a:schemeClr val="bg1"/>
                </a:solidFill>
              </a:rPr>
              <a:t>, строка 15: Злоумышленник вызывает функцию </a:t>
            </a:r>
            <a:r>
              <a:rPr lang="ru-RU" sz="1400" dirty="0" err="1">
                <a:solidFill>
                  <a:schemeClr val="bg1"/>
                </a:solidFill>
              </a:rPr>
              <a:t>depositFunds</a:t>
            </a:r>
            <a:r>
              <a:rPr lang="ru-RU" sz="1400" dirty="0">
                <a:solidFill>
                  <a:schemeClr val="bg1"/>
                </a:solidFill>
              </a:rPr>
              <a:t> контракта </a:t>
            </a:r>
            <a:r>
              <a:rPr lang="ru-RU" sz="1400" dirty="0" err="1">
                <a:solidFill>
                  <a:schemeClr val="bg1"/>
                </a:solidFill>
              </a:rPr>
              <a:t>EtherStore</a:t>
            </a:r>
            <a:r>
              <a:rPr lang="ru-RU" sz="1400" dirty="0">
                <a:solidFill>
                  <a:schemeClr val="bg1"/>
                </a:solidFill>
              </a:rPr>
              <a:t> с параметром </a:t>
            </a:r>
            <a:r>
              <a:rPr lang="ru-RU" sz="1400" dirty="0" err="1">
                <a:solidFill>
                  <a:schemeClr val="bg1"/>
                </a:solidFill>
              </a:rPr>
              <a:t>msg.value</a:t>
            </a:r>
            <a:r>
              <a:rPr lang="ru-RU" sz="1400" dirty="0">
                <a:solidFill>
                  <a:schemeClr val="bg1"/>
                </a:solidFill>
              </a:rPr>
              <a:t>, равным 1 эфиру или больше. Отправителем (</a:t>
            </a:r>
            <a:r>
              <a:rPr lang="ru-RU" sz="1400" dirty="0" err="1">
                <a:solidFill>
                  <a:schemeClr val="bg1"/>
                </a:solidFill>
              </a:rPr>
              <a:t>msg.sender</a:t>
            </a:r>
            <a:r>
              <a:rPr lang="ru-RU" sz="1400" dirty="0">
                <a:solidFill>
                  <a:schemeClr val="bg1"/>
                </a:solidFill>
              </a:rPr>
              <a:t>) является вредоносный контракт (0x0..123), в результате чего баланс этого адреса в </a:t>
            </a:r>
            <a:r>
              <a:rPr lang="ru-RU" sz="1400" dirty="0" err="1">
                <a:solidFill>
                  <a:schemeClr val="bg1"/>
                </a:solidFill>
              </a:rPr>
              <a:t>EtherStore</a:t>
            </a:r>
            <a:r>
              <a:rPr lang="ru-RU" sz="1400" dirty="0">
                <a:solidFill>
                  <a:schemeClr val="bg1"/>
                </a:solidFill>
              </a:rPr>
              <a:t> увеличивается на 1 эфир.</a:t>
            </a:r>
          </a:p>
          <a:p>
            <a:pPr>
              <a:lnSpc>
                <a:spcPct val="120000"/>
              </a:lnSpc>
            </a:pPr>
            <a:r>
              <a:rPr lang="ru-RU" sz="1400" dirty="0" smtClean="0">
                <a:solidFill>
                  <a:schemeClr val="bg1"/>
                </a:solidFill>
              </a:rPr>
              <a:t>2. </a:t>
            </a:r>
            <a:r>
              <a:rPr lang="ru-RU" sz="1400" dirty="0" err="1" smtClean="0">
                <a:solidFill>
                  <a:schemeClr val="bg1"/>
                </a:solidFill>
              </a:rPr>
              <a:t>Attack.sol</a:t>
            </a:r>
            <a:r>
              <a:rPr lang="ru-RU" sz="1400" dirty="0">
                <a:solidFill>
                  <a:schemeClr val="bg1"/>
                </a:solidFill>
              </a:rPr>
              <a:t>, строка 17: Затем вредоносный контракт вызывает функцию </a:t>
            </a:r>
            <a:r>
              <a:rPr lang="ru-RU" sz="1400" dirty="0" err="1">
                <a:solidFill>
                  <a:schemeClr val="bg1"/>
                </a:solidFill>
              </a:rPr>
              <a:t>withdrawFunds</a:t>
            </a:r>
            <a:r>
              <a:rPr lang="ru-RU" sz="1400" dirty="0">
                <a:solidFill>
                  <a:schemeClr val="bg1"/>
                </a:solidFill>
              </a:rPr>
              <a:t> из контракта </a:t>
            </a:r>
            <a:r>
              <a:rPr lang="ru-RU" sz="1400" dirty="0" err="1">
                <a:solidFill>
                  <a:schemeClr val="bg1"/>
                </a:solidFill>
              </a:rPr>
              <a:t>EtherStore</a:t>
            </a:r>
            <a:r>
              <a:rPr lang="ru-RU" sz="1400" dirty="0">
                <a:solidFill>
                  <a:schemeClr val="bg1"/>
                </a:solidFill>
              </a:rPr>
              <a:t> с параметром 1 эфир. Эта функция позволяет проходить все проверки и начинает процесс вывода средств.</a:t>
            </a:r>
          </a:p>
          <a:p>
            <a:pPr>
              <a:lnSpc>
                <a:spcPct val="120000"/>
              </a:lnSpc>
            </a:pPr>
            <a:r>
              <a:rPr lang="ru-RU" sz="1400" dirty="0" smtClean="0">
                <a:solidFill>
                  <a:schemeClr val="bg1"/>
                </a:solidFill>
              </a:rPr>
              <a:t>3. </a:t>
            </a:r>
            <a:r>
              <a:rPr lang="ru-RU" sz="1400" dirty="0" err="1" smtClean="0">
                <a:solidFill>
                  <a:schemeClr val="bg1"/>
                </a:solidFill>
              </a:rPr>
              <a:t>EtherStore.sol</a:t>
            </a:r>
            <a:r>
              <a:rPr lang="ru-RU" sz="1400" dirty="0">
                <a:solidFill>
                  <a:schemeClr val="bg1"/>
                </a:solidFill>
              </a:rPr>
              <a:t>, строка 17: </a:t>
            </a:r>
            <a:r>
              <a:rPr lang="ru-RU" sz="1400" dirty="0" err="1">
                <a:solidFill>
                  <a:schemeClr val="bg1"/>
                </a:solidFill>
              </a:rPr>
              <a:t>EtherStore</a:t>
            </a:r>
            <a:r>
              <a:rPr lang="ru-RU" sz="1400" dirty="0">
                <a:solidFill>
                  <a:schemeClr val="bg1"/>
                </a:solidFill>
              </a:rPr>
              <a:t> отправляет 1 эфир обратно вредоносному контракту.</a:t>
            </a:r>
          </a:p>
          <a:p>
            <a:pPr>
              <a:lnSpc>
                <a:spcPct val="120000"/>
              </a:lnSpc>
            </a:pPr>
            <a:r>
              <a:rPr lang="ru-RU" sz="1400" dirty="0" smtClean="0">
                <a:solidFill>
                  <a:schemeClr val="bg1"/>
                </a:solidFill>
              </a:rPr>
              <a:t>4. </a:t>
            </a:r>
            <a:r>
              <a:rPr lang="ru-RU" sz="1400" dirty="0" err="1" smtClean="0">
                <a:solidFill>
                  <a:schemeClr val="bg1"/>
                </a:solidFill>
              </a:rPr>
              <a:t>Attack.sol</a:t>
            </a:r>
            <a:r>
              <a:rPr lang="ru-RU" sz="1400" dirty="0">
                <a:solidFill>
                  <a:schemeClr val="bg1"/>
                </a:solidFill>
              </a:rPr>
              <a:t>, строка 25: Платеж, отправленный вредоносному контракту, активирует функцию </a:t>
            </a:r>
            <a:r>
              <a:rPr lang="ru-RU" sz="1400" dirty="0" err="1">
                <a:solidFill>
                  <a:schemeClr val="bg1"/>
                </a:solidFill>
              </a:rPr>
              <a:t>fallback</a:t>
            </a:r>
            <a:r>
              <a:rPr lang="ru-RU" sz="1400" dirty="0">
                <a:solidFill>
                  <a:schemeClr val="bg1"/>
                </a:solidFill>
              </a:rPr>
              <a:t>, которая автоматически вызывается при получении эфира.</a:t>
            </a:r>
          </a:p>
          <a:p>
            <a:pPr>
              <a:lnSpc>
                <a:spcPct val="120000"/>
              </a:lnSpc>
            </a:pPr>
            <a:r>
              <a:rPr lang="ru-RU" sz="1400" dirty="0" smtClean="0">
                <a:solidFill>
                  <a:schemeClr val="bg1"/>
                </a:solidFill>
              </a:rPr>
              <a:t>5. </a:t>
            </a:r>
            <a:r>
              <a:rPr lang="ru-RU" sz="1400" dirty="0" err="1" smtClean="0">
                <a:solidFill>
                  <a:schemeClr val="bg1"/>
                </a:solidFill>
              </a:rPr>
              <a:t>Attack.sol</a:t>
            </a:r>
            <a:r>
              <a:rPr lang="ru-RU" sz="1400" dirty="0">
                <a:solidFill>
                  <a:schemeClr val="bg1"/>
                </a:solidFill>
              </a:rPr>
              <a:t>, строка 26: После активации </a:t>
            </a:r>
            <a:r>
              <a:rPr lang="ru-RU" sz="1400" dirty="0" err="1">
                <a:solidFill>
                  <a:schemeClr val="bg1"/>
                </a:solidFill>
              </a:rPr>
              <a:t>fallback</a:t>
            </a:r>
            <a:r>
              <a:rPr lang="ru-RU" sz="1400" dirty="0">
                <a:solidFill>
                  <a:schemeClr val="bg1"/>
                </a:solidFill>
              </a:rPr>
              <a:t>, общий баланс вредоносного контракта уменьшается на 1 эфир (с 10 до 9 эфиров), и функция </a:t>
            </a:r>
            <a:r>
              <a:rPr lang="ru-RU" sz="1400" dirty="0" err="1">
                <a:solidFill>
                  <a:schemeClr val="bg1"/>
                </a:solidFill>
              </a:rPr>
              <a:t>fallback</a:t>
            </a:r>
            <a:r>
              <a:rPr lang="ru-RU" sz="1400" dirty="0">
                <a:solidFill>
                  <a:schemeClr val="bg1"/>
                </a:solidFill>
              </a:rPr>
              <a:t> успешно проходит проверку на достаточность средств.</a:t>
            </a:r>
          </a:p>
          <a:p>
            <a:pPr>
              <a:lnSpc>
                <a:spcPct val="120000"/>
              </a:lnSpc>
            </a:pPr>
            <a:r>
              <a:rPr lang="ru-RU" sz="1400" dirty="0" smtClean="0">
                <a:solidFill>
                  <a:schemeClr val="bg1"/>
                </a:solidFill>
              </a:rPr>
              <a:t>6. </a:t>
            </a:r>
            <a:r>
              <a:rPr lang="ru-RU" sz="1400" dirty="0" err="1" smtClean="0">
                <a:solidFill>
                  <a:schemeClr val="bg1"/>
                </a:solidFill>
              </a:rPr>
              <a:t>Attack.sol</a:t>
            </a:r>
            <a:r>
              <a:rPr lang="ru-RU" sz="1400" dirty="0">
                <a:solidFill>
                  <a:schemeClr val="bg1"/>
                </a:solidFill>
              </a:rPr>
              <a:t>, строка 27: Функция </a:t>
            </a:r>
            <a:r>
              <a:rPr lang="ru-RU" sz="1400" dirty="0" err="1">
                <a:solidFill>
                  <a:schemeClr val="bg1"/>
                </a:solidFill>
              </a:rPr>
              <a:t>fallback</a:t>
            </a:r>
            <a:r>
              <a:rPr lang="ru-RU" sz="1400" dirty="0">
                <a:solidFill>
                  <a:schemeClr val="bg1"/>
                </a:solidFill>
              </a:rPr>
              <a:t> снова вызывает </a:t>
            </a:r>
            <a:r>
              <a:rPr lang="ru-RU" sz="1400" dirty="0" err="1">
                <a:solidFill>
                  <a:schemeClr val="bg1"/>
                </a:solidFill>
              </a:rPr>
              <a:t>withdrawFunds</a:t>
            </a:r>
            <a:r>
              <a:rPr lang="ru-RU" sz="1400" dirty="0">
                <a:solidFill>
                  <a:schemeClr val="bg1"/>
                </a:solidFill>
              </a:rPr>
              <a:t> из </a:t>
            </a:r>
            <a:r>
              <a:rPr lang="ru-RU" sz="1400" dirty="0" err="1">
                <a:solidFill>
                  <a:schemeClr val="bg1"/>
                </a:solidFill>
              </a:rPr>
              <a:t>EtherStore</a:t>
            </a:r>
            <a:r>
              <a:rPr lang="ru-RU" sz="1400" dirty="0">
                <a:solidFill>
                  <a:schemeClr val="bg1"/>
                </a:solidFill>
              </a:rPr>
              <a:t>, вновь входя в контракт и повторяя процесс вывода.</a:t>
            </a:r>
          </a:p>
          <a:p>
            <a:pPr>
              <a:lnSpc>
                <a:spcPct val="120000"/>
              </a:lnSpc>
            </a:pPr>
            <a:r>
              <a:rPr lang="ru-RU" sz="1400" dirty="0" smtClean="0">
                <a:solidFill>
                  <a:schemeClr val="bg1"/>
                </a:solidFill>
              </a:rPr>
              <a:t>7. </a:t>
            </a:r>
            <a:r>
              <a:rPr lang="ru-RU" sz="1400" dirty="0" err="1" smtClean="0">
                <a:solidFill>
                  <a:schemeClr val="bg1"/>
                </a:solidFill>
              </a:rPr>
              <a:t>EtherStore.sol</a:t>
            </a:r>
            <a:r>
              <a:rPr lang="ru-RU" sz="1400" dirty="0">
                <a:solidFill>
                  <a:schemeClr val="bg1"/>
                </a:solidFill>
              </a:rPr>
              <a:t>, строка 11: Во время второго вызова </a:t>
            </a:r>
            <a:r>
              <a:rPr lang="ru-RU" sz="1400" dirty="0" err="1">
                <a:solidFill>
                  <a:schemeClr val="bg1"/>
                </a:solidFill>
              </a:rPr>
              <a:t>withdrawFunds</a:t>
            </a:r>
            <a:r>
              <a:rPr lang="ru-RU" sz="1400" dirty="0">
                <a:solidFill>
                  <a:schemeClr val="bg1"/>
                </a:solidFill>
              </a:rPr>
              <a:t> баланс вредоносного контента все еще равен 1 эфиру, так как изменение баланса (вычитание отправленных средств) еще не произошло из-за </a:t>
            </a:r>
            <a:r>
              <a:rPr lang="ru-RU" sz="1400" dirty="0" err="1">
                <a:solidFill>
                  <a:schemeClr val="bg1"/>
                </a:solidFill>
              </a:rPr>
              <a:t>реентрантности</a:t>
            </a:r>
            <a:r>
              <a:rPr lang="ru-RU" sz="1400" dirty="0">
                <a:solidFill>
                  <a:schemeClr val="bg1"/>
                </a:solidFill>
              </a:rPr>
              <a:t> вызова.</a:t>
            </a:r>
            <a:endParaRPr lang="en-US" sz="1400" dirty="0">
              <a:solidFill>
                <a:schemeClr val="bg1"/>
              </a:solidFill>
            </a:endParaRPr>
          </a:p>
          <a:p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214333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92000"/>
            <a:lum/>
          </a:blip>
          <a:srcRect/>
          <a:stretch>
            <a:fillRect l="-24000" r="-2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title"/>
          </p:nvPr>
        </p:nvSpPr>
        <p:spPr>
          <a:xfrm>
            <a:off x="2411760" y="548680"/>
            <a:ext cx="4924129" cy="736909"/>
          </a:xfrm>
        </p:spPr>
        <p:txBody>
          <a:bodyPr>
            <a:normAutofit/>
          </a:bodyPr>
          <a:lstStyle/>
          <a:p>
            <a:pPr eaLnBrk="1" hangingPunct="1"/>
            <a:r>
              <a:rPr lang="ru-RU" sz="2394" dirty="0" smtClean="0">
                <a:solidFill>
                  <a:schemeClr val="bg1"/>
                </a:solidFill>
              </a:rPr>
              <a:t>Как защититься</a:t>
            </a:r>
            <a:r>
              <a:rPr lang="en-US" sz="2394" dirty="0" smtClean="0">
                <a:solidFill>
                  <a:schemeClr val="bg1"/>
                </a:solidFill>
              </a:rPr>
              <a:t>?</a:t>
            </a:r>
            <a:endParaRPr lang="en-US" sz="2394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19875" y="1556792"/>
            <a:ext cx="7200800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Любой код выполняющий внешние вызовы по неизвестному адресу рекомендуется оформлять в виде последней операции функции </a:t>
            </a:r>
            <a:r>
              <a:rPr lang="ru-RU" dirty="0" smtClean="0">
                <a:solidFill>
                  <a:schemeClr val="bg1"/>
                </a:solidFill>
              </a:rPr>
              <a:t>смарт-контракта</a:t>
            </a:r>
            <a:r>
              <a:rPr lang="en-US" dirty="0" smtClean="0">
                <a:solidFill>
                  <a:schemeClr val="bg1"/>
                </a:solidFill>
              </a:rPr>
              <a:t>. </a:t>
            </a:r>
            <a:r>
              <a:rPr lang="ru-RU" dirty="0">
                <a:solidFill>
                  <a:schemeClr val="bg1"/>
                </a:solidFill>
              </a:rPr>
              <a:t>Э</a:t>
            </a:r>
            <a:r>
              <a:rPr lang="ru-RU" dirty="0" smtClean="0">
                <a:solidFill>
                  <a:schemeClr val="bg1"/>
                </a:solidFill>
              </a:rPr>
              <a:t>тот </a:t>
            </a:r>
            <a:r>
              <a:rPr lang="ru-RU" dirty="0">
                <a:solidFill>
                  <a:schemeClr val="bg1"/>
                </a:solidFill>
              </a:rPr>
              <a:t>шаблон проектирования называют </a:t>
            </a:r>
            <a:r>
              <a:rPr lang="ru-RU" dirty="0" err="1">
                <a:solidFill>
                  <a:schemeClr val="bg1"/>
                </a:solidFill>
              </a:rPr>
              <a:t>checks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>
                <a:solidFill>
                  <a:schemeClr val="bg1"/>
                </a:solidFill>
              </a:rPr>
              <a:t>Effects</a:t>
            </a:r>
            <a:r>
              <a:rPr lang="ru-RU" dirty="0">
                <a:solidFill>
                  <a:schemeClr val="bg1"/>
                </a:solidFill>
              </a:rPr>
              <a:t> </a:t>
            </a:r>
            <a:r>
              <a:rPr lang="ru-RU" dirty="0" err="1" smtClean="0">
                <a:solidFill>
                  <a:schemeClr val="bg1"/>
                </a:solidFill>
              </a:rPr>
              <a:t>interaсtion</a:t>
            </a:r>
            <a:r>
              <a:rPr lang="ru-RU" dirty="0" smtClean="0">
                <a:solidFill>
                  <a:schemeClr val="bg1"/>
                </a:solidFill>
              </a:rPr>
              <a:t>  (проверка </a:t>
            </a:r>
            <a:r>
              <a:rPr lang="ru-RU" dirty="0">
                <a:solidFill>
                  <a:schemeClr val="bg1"/>
                </a:solidFill>
              </a:rPr>
              <a:t>последствия </a:t>
            </a:r>
            <a:r>
              <a:rPr lang="ru-RU" dirty="0" smtClean="0">
                <a:solidFill>
                  <a:schemeClr val="bg1"/>
                </a:solidFill>
              </a:rPr>
              <a:t>взаимодействия)</a:t>
            </a:r>
            <a:endParaRPr lang="ru-RU" dirty="0">
              <a:solidFill>
                <a:schemeClr val="bg1"/>
              </a:solidFill>
            </a:endParaRPr>
          </a:p>
          <a:p>
            <a:endParaRPr lang="ru-RU" dirty="0">
              <a:solidFill>
                <a:schemeClr val="bg1"/>
              </a:solidFill>
            </a:endParaRPr>
          </a:p>
          <a:p>
            <a:r>
              <a:rPr lang="ru-RU" dirty="0" smtClean="0">
                <a:solidFill>
                  <a:schemeClr val="bg1"/>
                </a:solidFill>
              </a:rPr>
              <a:t>Рекомендуется </a:t>
            </a:r>
            <a:r>
              <a:rPr lang="ru-RU" dirty="0">
                <a:solidFill>
                  <a:schemeClr val="bg1"/>
                </a:solidFill>
              </a:rPr>
              <a:t>строчки 18 и 19 файла </a:t>
            </a:r>
            <a:r>
              <a:rPr lang="ru-RU" dirty="0" err="1" smtClean="0">
                <a:solidFill>
                  <a:schemeClr val="bg1"/>
                </a:solidFill>
              </a:rPr>
              <a:t>ether</a:t>
            </a:r>
            <a:r>
              <a:rPr lang="en-US" dirty="0" err="1" smtClean="0">
                <a:solidFill>
                  <a:schemeClr val="bg1"/>
                </a:solidFill>
              </a:rPr>
              <a:t>Store.sol</a:t>
            </a:r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dirty="0">
                <a:solidFill>
                  <a:schemeClr val="bg1"/>
                </a:solidFill>
              </a:rPr>
              <a:t>разместить выше </a:t>
            </a:r>
            <a:r>
              <a:rPr lang="ru-RU" dirty="0" smtClean="0">
                <a:solidFill>
                  <a:schemeClr val="bg1"/>
                </a:solidFill>
              </a:rPr>
              <a:t>строчки </a:t>
            </a:r>
            <a:r>
              <a:rPr lang="ru-RU" dirty="0">
                <a:solidFill>
                  <a:schemeClr val="bg1"/>
                </a:solidFill>
              </a:rPr>
              <a:t>17</a:t>
            </a:r>
          </a:p>
          <a:p>
            <a:endParaRPr lang="en-US" dirty="0" smtClean="0">
              <a:solidFill>
                <a:schemeClr val="bg1"/>
              </a:solidFill>
            </a:endParaRPr>
          </a:p>
          <a:p>
            <a:r>
              <a:rPr lang="ru-RU" dirty="0">
                <a:solidFill>
                  <a:schemeClr val="bg1"/>
                </a:solidFill>
              </a:rPr>
              <a:t>П</a:t>
            </a:r>
            <a:r>
              <a:rPr lang="ru-RU" dirty="0" smtClean="0">
                <a:solidFill>
                  <a:schemeClr val="bg1"/>
                </a:solidFill>
              </a:rPr>
              <a:t>рименив </a:t>
            </a:r>
            <a:r>
              <a:rPr lang="ru-RU" dirty="0">
                <a:solidFill>
                  <a:schemeClr val="bg1"/>
                </a:solidFill>
              </a:rPr>
              <a:t>эти подходы мы получим контракт защищённый от реентерабельности </a:t>
            </a:r>
          </a:p>
          <a:p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159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3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4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5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6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7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8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9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0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Стандартная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10522</TotalTime>
  <Words>1844</Words>
  <Application>Microsoft Office PowerPoint</Application>
  <PresentationFormat>Экран (4:3)</PresentationFormat>
  <Paragraphs>267</Paragraphs>
  <Slides>49</Slides>
  <Notes>18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49</vt:i4>
      </vt:variant>
    </vt:vector>
  </HeadingPairs>
  <TitlesOfParts>
    <vt:vector size="50" baseType="lpstr">
      <vt:lpstr>1_Тема Office</vt:lpstr>
      <vt:lpstr>Презентация PowerPoint</vt:lpstr>
      <vt:lpstr>Соображения относительно газа</vt:lpstr>
      <vt:lpstr>Безопасность</vt:lpstr>
      <vt:lpstr>Безопасность</vt:lpstr>
      <vt:lpstr>Безопасность</vt:lpstr>
      <vt:lpstr>Враждебный смарт-контракт Attack.sol</vt:lpstr>
      <vt:lpstr>Враждебный смарт-контракт Attack.sol</vt:lpstr>
      <vt:lpstr>Безопасность</vt:lpstr>
      <vt:lpstr>Как защититься?</vt:lpstr>
      <vt:lpstr>Арифметическое переполнение и антипереполнение</vt:lpstr>
      <vt:lpstr>Арифметическое переполнение и антипереполнение</vt:lpstr>
      <vt:lpstr>Арифметическое переполнение и антипереполнение</vt:lpstr>
      <vt:lpstr>Арифметическое переполнение и антипереполнение</vt:lpstr>
      <vt:lpstr>Арифметическое переполнение и антипереполнение</vt:lpstr>
      <vt:lpstr>Доказательства с нулевым знанием</vt:lpstr>
      <vt:lpstr> Что такое доказательство с нулевым знанием?</vt:lpstr>
      <vt:lpstr>Презентация PowerPoint</vt:lpstr>
      <vt:lpstr>Презентация PowerPoint</vt:lpstr>
      <vt:lpstr>Доказательство с нулевым знанием</vt:lpstr>
      <vt:lpstr>Доказательство с нулевым знанием</vt:lpstr>
      <vt:lpstr>Доказательство с нулевым знанием</vt:lpstr>
      <vt:lpstr>Доказательство с нулевым знанием</vt:lpstr>
      <vt:lpstr>Презентация PowerPoint</vt:lpstr>
      <vt:lpstr>Презентация PowerPoint</vt:lpstr>
      <vt:lpstr>Верификация доказательства</vt:lpstr>
      <vt:lpstr>Области применения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Core i7</dc:creator>
  <cp:lastModifiedBy>PC</cp:lastModifiedBy>
  <cp:revision>194</cp:revision>
  <dcterms:created xsi:type="dcterms:W3CDTF">2020-03-18T08:19:38Z</dcterms:created>
  <dcterms:modified xsi:type="dcterms:W3CDTF">2024-05-06T13:45:31Z</dcterms:modified>
</cp:coreProperties>
</file>